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75" r:id="rId5"/>
    <p:sldId id="261" r:id="rId6"/>
    <p:sldId id="258" r:id="rId7"/>
    <p:sldId id="276" r:id="rId8"/>
    <p:sldId id="259" r:id="rId9"/>
    <p:sldId id="278" r:id="rId10"/>
    <p:sldId id="279" r:id="rId11"/>
    <p:sldId id="280" r:id="rId12"/>
    <p:sldId id="282" r:id="rId13"/>
    <p:sldId id="298" r:id="rId14"/>
    <p:sldId id="300" r:id="rId15"/>
    <p:sldId id="302" r:id="rId16"/>
    <p:sldId id="303" r:id="rId17"/>
    <p:sldId id="299" r:id="rId18"/>
    <p:sldId id="301" r:id="rId19"/>
    <p:sldId id="281" r:id="rId20"/>
    <p:sldId id="284" r:id="rId21"/>
    <p:sldId id="285" r:id="rId22"/>
    <p:sldId id="286" r:id="rId23"/>
    <p:sldId id="287" r:id="rId24"/>
    <p:sldId id="288" r:id="rId25"/>
    <p:sldId id="289" r:id="rId26"/>
    <p:sldId id="305" r:id="rId27"/>
    <p:sldId id="304" r:id="rId28"/>
    <p:sldId id="306" r:id="rId29"/>
    <p:sldId id="291" r:id="rId30"/>
    <p:sldId id="292" r:id="rId31"/>
    <p:sldId id="293" r:id="rId32"/>
    <p:sldId id="294" r:id="rId33"/>
    <p:sldId id="307" r:id="rId34"/>
    <p:sldId id="308" r:id="rId35"/>
    <p:sldId id="309" r:id="rId36"/>
    <p:sldId id="310" r:id="rId37"/>
    <p:sldId id="311" r:id="rId38"/>
    <p:sldId id="313" r:id="rId39"/>
    <p:sldId id="314" r:id="rId40"/>
    <p:sldId id="315" r:id="rId41"/>
    <p:sldId id="316" r:id="rId42"/>
    <p:sldId id="335" r:id="rId43"/>
    <p:sldId id="317" r:id="rId44"/>
    <p:sldId id="312" r:id="rId45"/>
    <p:sldId id="318" r:id="rId46"/>
    <p:sldId id="277" r:id="rId47"/>
    <p:sldId id="265" r:id="rId48"/>
    <p:sldId id="271" r:id="rId49"/>
    <p:sldId id="272" r:id="rId50"/>
    <p:sldId id="273" r:id="rId51"/>
    <p:sldId id="274" r:id="rId52"/>
    <p:sldId id="266" r:id="rId53"/>
    <p:sldId id="319" r:id="rId54"/>
    <p:sldId id="320" r:id="rId55"/>
    <p:sldId id="321" r:id="rId56"/>
    <p:sldId id="322" r:id="rId57"/>
    <p:sldId id="323" r:id="rId58"/>
    <p:sldId id="324" r:id="rId59"/>
    <p:sldId id="267" r:id="rId60"/>
    <p:sldId id="325" r:id="rId61"/>
    <p:sldId id="327" r:id="rId62"/>
    <p:sldId id="328" r:id="rId63"/>
    <p:sldId id="329" r:id="rId64"/>
    <p:sldId id="330" r:id="rId65"/>
    <p:sldId id="331" r:id="rId66"/>
    <p:sldId id="268" r:id="rId67"/>
    <p:sldId id="332" r:id="rId68"/>
    <p:sldId id="297" r:id="rId69"/>
    <p:sldId id="333" r:id="rId70"/>
    <p:sldId id="334" r:id="rId7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743" autoAdjust="0"/>
    <p:restoredTop sz="94660"/>
  </p:normalViewPr>
  <p:slideViewPr>
    <p:cSldViewPr>
      <p:cViewPr>
        <p:scale>
          <a:sx n="66" d="100"/>
          <a:sy n="66" d="100"/>
        </p:scale>
        <p:origin x="-300" y="-60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diagrams/_rels/data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8.jpeg"/></Relationships>
</file>

<file path=ppt/diagrams/_rels/data4.xml.rels><?xml version="1.0" encoding="UTF-8" standalone="yes"?>
<Relationships xmlns="http://schemas.openxmlformats.org/package/2006/relationships"><Relationship Id="rId1" Type="http://schemas.openxmlformats.org/officeDocument/2006/relationships/image" Target="../media/image16.jpeg"/></Relationships>
</file>

<file path=ppt/diagrams/_rels/data5.xml.rels><?xml version="1.0" encoding="UTF-8" standalone="yes"?>
<Relationships xmlns="http://schemas.openxmlformats.org/package/2006/relationships"><Relationship Id="rId3" Type="http://schemas.openxmlformats.org/officeDocument/2006/relationships/hyperlink" Target="http://en.wikipedia.org/wiki/Phosphorite" TargetMode="External"/><Relationship Id="rId2" Type="http://schemas.openxmlformats.org/officeDocument/2006/relationships/hyperlink" Target="http://en.wikipedia.org/wiki/Phosphate_mineral" TargetMode="External"/><Relationship Id="rId1" Type="http://schemas.openxmlformats.org/officeDocument/2006/relationships/hyperlink" Target="http://en.wikipedia.org/wiki/Phosphorus" TargetMode="External"/><Relationship Id="rId4" Type="http://schemas.openxmlformats.org/officeDocument/2006/relationships/hyperlink" Target="http://en.wikipedia.org/wiki/Bone_Valley" TargetMode="External"/></Relationships>
</file>

<file path=ppt/diagrams/_rels/data6.xml.rels><?xml version="1.0" encoding="UTF-8" standalone="yes"?>
<Relationships xmlns="http://schemas.openxmlformats.org/package/2006/relationships"><Relationship Id="rId8" Type="http://schemas.openxmlformats.org/officeDocument/2006/relationships/hyperlink" Target="http://en.wikipedia.org/wiki/Senegal" TargetMode="External"/><Relationship Id="rId13" Type="http://schemas.openxmlformats.org/officeDocument/2006/relationships/hyperlink" Target="http://en.wikipedia.org/wiki/Saudi_Arabia" TargetMode="External"/><Relationship Id="rId18" Type="http://schemas.openxmlformats.org/officeDocument/2006/relationships/hyperlink" Target="http://en.wikipedia.org/wiki/Makatea" TargetMode="External"/><Relationship Id="rId3" Type="http://schemas.openxmlformats.org/officeDocument/2006/relationships/hyperlink" Target="http://en.wikipedia.org/wiki/Idaho" TargetMode="External"/><Relationship Id="rId7" Type="http://schemas.openxmlformats.org/officeDocument/2006/relationships/hyperlink" Target="http://en.wikipedia.org/wiki/Youssoufia" TargetMode="External"/><Relationship Id="rId12" Type="http://schemas.openxmlformats.org/officeDocument/2006/relationships/hyperlink" Target="http://en.wikipedia.org/wiki/Israel" TargetMode="External"/><Relationship Id="rId17" Type="http://schemas.openxmlformats.org/officeDocument/2006/relationships/hyperlink" Target="http://en.wikipedia.org/wiki/Australia" TargetMode="External"/><Relationship Id="rId2" Type="http://schemas.openxmlformats.org/officeDocument/2006/relationships/hyperlink" Target="http://en.wikipedia.org/wiki/Florida" TargetMode="External"/><Relationship Id="rId16" Type="http://schemas.openxmlformats.org/officeDocument/2006/relationships/hyperlink" Target="http://en.wikipedia.org/wiki/Akashat" TargetMode="External"/><Relationship Id="rId20" Type="http://schemas.openxmlformats.org/officeDocument/2006/relationships/hyperlink" Target="http://en.wikipedia.org/wiki/Ocean_Island" TargetMode="External"/><Relationship Id="rId1" Type="http://schemas.openxmlformats.org/officeDocument/2006/relationships/hyperlink" Target="http://en.wikipedia.org/wiki/North_Carolina" TargetMode="External"/><Relationship Id="rId6" Type="http://schemas.openxmlformats.org/officeDocument/2006/relationships/hyperlink" Target="http://en.wikipedia.org/wiki/Khouribga" TargetMode="External"/><Relationship Id="rId11" Type="http://schemas.openxmlformats.org/officeDocument/2006/relationships/hyperlink" Target="http://en.wikipedia.org/wiki/Western_Sahara" TargetMode="External"/><Relationship Id="rId5" Type="http://schemas.openxmlformats.org/officeDocument/2006/relationships/hyperlink" Target="http://en.wikipedia.org/wiki/Morocco" TargetMode="External"/><Relationship Id="rId15" Type="http://schemas.openxmlformats.org/officeDocument/2006/relationships/hyperlink" Target="http://en.wikipedia.org/wiki/Iraq" TargetMode="External"/><Relationship Id="rId10" Type="http://schemas.openxmlformats.org/officeDocument/2006/relationships/hyperlink" Target="http://en.wikipedia.org/wiki/Tunisia" TargetMode="External"/><Relationship Id="rId19" Type="http://schemas.openxmlformats.org/officeDocument/2006/relationships/hyperlink" Target="http://en.wikipedia.org/wiki/Nauru" TargetMode="External"/><Relationship Id="rId4" Type="http://schemas.openxmlformats.org/officeDocument/2006/relationships/hyperlink" Target="http://en.wikipedia.org/wiki/Tennessee" TargetMode="External"/><Relationship Id="rId9" Type="http://schemas.openxmlformats.org/officeDocument/2006/relationships/hyperlink" Target="http://en.wikipedia.org/wiki/Togo" TargetMode="External"/><Relationship Id="rId14" Type="http://schemas.openxmlformats.org/officeDocument/2006/relationships/hyperlink" Target="http://en.wikipedia.org/wiki/Jordan" TargetMode="Externa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0F5952-0476-47B9-B415-2DFFEEAD850D}" type="doc">
      <dgm:prSet loTypeId="urn:microsoft.com/office/officeart/2005/8/layout/vList5" loCatId="list" qsTypeId="urn:microsoft.com/office/officeart/2005/8/quickstyle/3d2" qsCatId="3D" csTypeId="urn:microsoft.com/office/officeart/2005/8/colors/colorful2" csCatId="colorful" phldr="1"/>
      <dgm:spPr/>
      <dgm:t>
        <a:bodyPr/>
        <a:lstStyle/>
        <a:p>
          <a:endParaRPr lang="en-US"/>
        </a:p>
      </dgm:t>
    </dgm:pt>
    <dgm:pt modelId="{954B9FBF-EC3F-4EBA-93D2-F89AF340C59F}">
      <dgm:prSet phldrT="[Text]" custT="1"/>
      <dgm:spPr>
        <a:gradFill rotWithShape="0">
          <a:gsLst>
            <a:gs pos="80000">
              <a:schemeClr val="accent2">
                <a:hueOff val="0"/>
                <a:satOff val="0"/>
                <a:lumOff val="0"/>
                <a:shade val="93000"/>
                <a:satMod val="130000"/>
                <a:alpha val="50000"/>
              </a:schemeClr>
            </a:gs>
            <a:gs pos="100000">
              <a:schemeClr val="accent2">
                <a:hueOff val="0"/>
                <a:satOff val="0"/>
                <a:lumOff val="0"/>
                <a:alphaOff val="0"/>
                <a:shade val="94000"/>
                <a:satMod val="135000"/>
              </a:schemeClr>
            </a:gs>
          </a:gsLst>
        </a:gradFill>
      </dgm:spPr>
      <dgm:t>
        <a:bodyPr/>
        <a:lstStyle/>
        <a:p>
          <a:r>
            <a:rPr lang="en-PH" sz="4400" dirty="0" smtClean="0"/>
            <a:t>Manganese Mining</a:t>
          </a:r>
          <a:endParaRPr lang="en-US" sz="4400" dirty="0"/>
        </a:p>
      </dgm:t>
    </dgm:pt>
    <dgm:pt modelId="{C4700488-17AC-494F-8C37-74EE73BC58F0}" type="parTrans" cxnId="{2E315D80-784C-4784-BA31-94A0C068AB8B}">
      <dgm:prSet/>
      <dgm:spPr/>
      <dgm:t>
        <a:bodyPr/>
        <a:lstStyle/>
        <a:p>
          <a:endParaRPr lang="en-US"/>
        </a:p>
      </dgm:t>
    </dgm:pt>
    <dgm:pt modelId="{69EDC61F-7C4F-4304-8BCA-76E95AF726C5}" type="sibTrans" cxnId="{2E315D80-784C-4784-BA31-94A0C068AB8B}">
      <dgm:prSet/>
      <dgm:spPr/>
      <dgm:t>
        <a:bodyPr/>
        <a:lstStyle/>
        <a:p>
          <a:endParaRPr lang="en-US"/>
        </a:p>
      </dgm:t>
    </dgm:pt>
    <dgm:pt modelId="{E0F41283-1314-4E11-9687-FEA216BBBC01}">
      <dgm:prSet phldrT="[Text]"/>
      <dgm:spPr>
        <a:solidFill>
          <a:schemeClr val="accent2">
            <a:tint val="40000"/>
            <a:hueOff val="0"/>
            <a:satOff val="0"/>
            <a:lumOff val="0"/>
            <a:alpha val="50000"/>
          </a:schemeClr>
        </a:solidFill>
      </dgm:spPr>
      <dgm:t>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PH" dirty="0" smtClean="0"/>
            <a:t>Proposed by </a:t>
          </a:r>
          <a:r>
            <a:rPr lang="en-PH"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Company A </a:t>
          </a:r>
          <a:endParaRPr lang="en-US"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gm:t>
    </dgm:pt>
    <dgm:pt modelId="{460C8932-B435-4F9A-8E7A-ACD63571D80A}" type="parTrans" cxnId="{4F6C55FA-4358-4DBD-8B34-5E121EF0EA59}">
      <dgm:prSet/>
      <dgm:spPr/>
      <dgm:t>
        <a:bodyPr/>
        <a:lstStyle/>
        <a:p>
          <a:endParaRPr lang="en-US"/>
        </a:p>
      </dgm:t>
    </dgm:pt>
    <dgm:pt modelId="{AE58A058-54FC-4C77-82D1-27B2708E00FB}" type="sibTrans" cxnId="{4F6C55FA-4358-4DBD-8B34-5E121EF0EA59}">
      <dgm:prSet/>
      <dgm:spPr/>
      <dgm:t>
        <a:bodyPr/>
        <a:lstStyle/>
        <a:p>
          <a:endParaRPr lang="en-US"/>
        </a:p>
      </dgm:t>
    </dgm:pt>
    <dgm:pt modelId="{7A20E900-2EEE-43D6-A331-0126FC37F72A}">
      <dgm:prSet phldrT="[Text]" custT="1"/>
      <dgm:spPr>
        <a:gradFill rotWithShape="0">
          <a:gsLst>
            <a:gs pos="80000">
              <a:schemeClr val="accent2">
                <a:hueOff val="2340759"/>
                <a:satOff val="-2919"/>
                <a:lumOff val="686"/>
                <a:shade val="93000"/>
                <a:satMod val="130000"/>
                <a:alpha val="50000"/>
              </a:schemeClr>
            </a:gs>
            <a:gs pos="100000">
              <a:schemeClr val="accent2">
                <a:hueOff val="2340759"/>
                <a:satOff val="-2919"/>
                <a:lumOff val="686"/>
                <a:alphaOff val="0"/>
                <a:shade val="94000"/>
                <a:satMod val="135000"/>
              </a:schemeClr>
            </a:gs>
          </a:gsLst>
        </a:gradFill>
      </dgm:spPr>
      <dgm:t>
        <a:bodyPr/>
        <a:lstStyle/>
        <a:p>
          <a:r>
            <a:rPr lang="en-PH" sz="4400" dirty="0" smtClean="0"/>
            <a:t>Phosphate Mining</a:t>
          </a:r>
          <a:endParaRPr lang="en-US" sz="4400" dirty="0"/>
        </a:p>
      </dgm:t>
    </dgm:pt>
    <dgm:pt modelId="{D2BE044B-F8E2-45BC-AF31-D15C96F3070A}" type="parTrans" cxnId="{7688858F-0F5D-46CD-B958-5EB91A20108F}">
      <dgm:prSet/>
      <dgm:spPr/>
      <dgm:t>
        <a:bodyPr/>
        <a:lstStyle/>
        <a:p>
          <a:endParaRPr lang="en-US"/>
        </a:p>
      </dgm:t>
    </dgm:pt>
    <dgm:pt modelId="{A12E403B-1FF2-4F91-A6EB-2D9E5C54194F}" type="sibTrans" cxnId="{7688858F-0F5D-46CD-B958-5EB91A20108F}">
      <dgm:prSet/>
      <dgm:spPr/>
      <dgm:t>
        <a:bodyPr/>
        <a:lstStyle/>
        <a:p>
          <a:endParaRPr lang="en-US"/>
        </a:p>
      </dgm:t>
    </dgm:pt>
    <dgm:pt modelId="{6E1D7F40-D00C-4B0A-84D2-E71786138110}">
      <dgm:prSet phldrT="[Text]"/>
      <dgm:spPr>
        <a:solidFill>
          <a:schemeClr val="accent2">
            <a:tint val="40000"/>
            <a:hueOff val="2512910"/>
            <a:satOff val="-2189"/>
            <a:lumOff val="-3"/>
            <a:alpha val="50000"/>
          </a:schemeClr>
        </a:solidFill>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PH" dirty="0" smtClean="0"/>
            <a:t>Recommended by </a:t>
          </a:r>
          <a:r>
            <a:rPr lang="en-PH"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Company B</a:t>
          </a:r>
          <a:endParaRPr lang="en-US" dirty="0"/>
        </a:p>
      </dgm:t>
    </dgm:pt>
    <dgm:pt modelId="{E7071A22-5208-4964-8FAF-B211E4F9F63A}" type="parTrans" cxnId="{856094A6-43D1-4D07-930E-234465C31C1E}">
      <dgm:prSet/>
      <dgm:spPr/>
      <dgm:t>
        <a:bodyPr/>
        <a:lstStyle/>
        <a:p>
          <a:endParaRPr lang="en-US"/>
        </a:p>
      </dgm:t>
    </dgm:pt>
    <dgm:pt modelId="{5CF1071A-D27B-4E50-982F-0D5555BA9F40}" type="sibTrans" cxnId="{856094A6-43D1-4D07-930E-234465C31C1E}">
      <dgm:prSet/>
      <dgm:spPr/>
      <dgm:t>
        <a:bodyPr/>
        <a:lstStyle/>
        <a:p>
          <a:endParaRPr lang="en-US"/>
        </a:p>
      </dgm:t>
    </dgm:pt>
    <dgm:pt modelId="{0D7B1DC5-4E8E-4C61-A329-ED16E4265DBA}">
      <dgm:prSet phldrT="[Text]" custT="1"/>
      <dgm:spPr>
        <a:gradFill rotWithShape="0">
          <a:gsLst>
            <a:gs pos="80000">
              <a:schemeClr val="accent2">
                <a:hueOff val="4681519"/>
                <a:satOff val="-5839"/>
                <a:lumOff val="1373"/>
                <a:shade val="93000"/>
                <a:satMod val="130000"/>
                <a:alpha val="50000"/>
              </a:schemeClr>
            </a:gs>
            <a:gs pos="100000">
              <a:schemeClr val="accent2">
                <a:hueOff val="4681519"/>
                <a:satOff val="-5839"/>
                <a:lumOff val="1373"/>
                <a:alphaOff val="0"/>
                <a:shade val="94000"/>
                <a:satMod val="135000"/>
              </a:schemeClr>
            </a:gs>
          </a:gsLst>
        </a:gradFill>
      </dgm:spPr>
      <dgm:t>
        <a:bodyPr/>
        <a:lstStyle/>
        <a:p>
          <a:pPr>
            <a:spcAft>
              <a:spcPts val="0"/>
            </a:spcAft>
          </a:pPr>
          <a:r>
            <a:rPr lang="en-PH" sz="4400" dirty="0" smtClean="0"/>
            <a:t>Coal </a:t>
          </a:r>
        </a:p>
        <a:p>
          <a:pPr>
            <a:spcAft>
              <a:spcPts val="0"/>
            </a:spcAft>
          </a:pPr>
          <a:r>
            <a:rPr lang="en-PH" sz="4400" dirty="0" smtClean="0"/>
            <a:t>Mining</a:t>
          </a:r>
          <a:endParaRPr lang="en-US" sz="4400" dirty="0"/>
        </a:p>
      </dgm:t>
    </dgm:pt>
    <dgm:pt modelId="{2881834E-7F0C-49DA-8283-D8112E55D9D6}" type="parTrans" cxnId="{213B6FCC-FD9D-4805-BC91-35351F3B1E44}">
      <dgm:prSet/>
      <dgm:spPr/>
      <dgm:t>
        <a:bodyPr/>
        <a:lstStyle/>
        <a:p>
          <a:endParaRPr lang="en-US"/>
        </a:p>
      </dgm:t>
    </dgm:pt>
    <dgm:pt modelId="{69AD2F23-E511-4A2A-AF20-F80496780CE9}" type="sibTrans" cxnId="{213B6FCC-FD9D-4805-BC91-35351F3B1E44}">
      <dgm:prSet/>
      <dgm:spPr/>
      <dgm:t>
        <a:bodyPr/>
        <a:lstStyle/>
        <a:p>
          <a:endParaRPr lang="en-US"/>
        </a:p>
      </dgm:t>
    </dgm:pt>
    <dgm:pt modelId="{52465B5B-4FA1-4AE5-A508-0F449AE89D11}">
      <dgm:prSet phldrT="[Text]"/>
      <dgm:spPr>
        <a:solidFill>
          <a:schemeClr val="accent2">
            <a:tint val="40000"/>
            <a:hueOff val="5025821"/>
            <a:satOff val="-4378"/>
            <a:lumOff val="-6"/>
            <a:alpha val="50000"/>
          </a:schemeClr>
        </a:solidFill>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PH" dirty="0" smtClean="0"/>
            <a:t>Envisioned by </a:t>
          </a:r>
          <a:r>
            <a:rPr lang="en-PH" b="1" cap="none" spc="0" dirty="0" smtClean="0">
              <a:ln/>
              <a:solidFill>
                <a:schemeClr val="accent3"/>
              </a:solidFill>
              <a:effectLst/>
            </a:rPr>
            <a:t>Company C</a:t>
          </a:r>
          <a:endParaRPr lang="en-US" dirty="0"/>
        </a:p>
      </dgm:t>
    </dgm:pt>
    <dgm:pt modelId="{D1D73E8C-2EC7-4E6C-BD61-9C41473FE075}" type="parTrans" cxnId="{280B7F1F-568D-4B2C-8A0B-4A6BB77F6C1C}">
      <dgm:prSet/>
      <dgm:spPr/>
      <dgm:t>
        <a:bodyPr/>
        <a:lstStyle/>
        <a:p>
          <a:endParaRPr lang="en-US"/>
        </a:p>
      </dgm:t>
    </dgm:pt>
    <dgm:pt modelId="{BA6A82DF-32D7-494A-BEBC-C581171CF07D}" type="sibTrans" cxnId="{280B7F1F-568D-4B2C-8A0B-4A6BB77F6C1C}">
      <dgm:prSet/>
      <dgm:spPr/>
      <dgm:t>
        <a:bodyPr/>
        <a:lstStyle/>
        <a:p>
          <a:endParaRPr lang="en-US"/>
        </a:p>
      </dgm:t>
    </dgm:pt>
    <dgm:pt modelId="{12C60D07-F07B-4BF2-B149-11D791A70FFF}" type="pres">
      <dgm:prSet presAssocID="{320F5952-0476-47B9-B415-2DFFEEAD850D}" presName="Name0" presStyleCnt="0">
        <dgm:presLayoutVars>
          <dgm:dir/>
          <dgm:animLvl val="lvl"/>
          <dgm:resizeHandles val="exact"/>
        </dgm:presLayoutVars>
      </dgm:prSet>
      <dgm:spPr/>
      <dgm:t>
        <a:bodyPr/>
        <a:lstStyle/>
        <a:p>
          <a:endParaRPr lang="en-US"/>
        </a:p>
      </dgm:t>
    </dgm:pt>
    <dgm:pt modelId="{55A058B7-926A-4AAB-A205-312F7E1E5D28}" type="pres">
      <dgm:prSet presAssocID="{954B9FBF-EC3F-4EBA-93D2-F89AF340C59F}" presName="linNode" presStyleCnt="0"/>
      <dgm:spPr/>
    </dgm:pt>
    <dgm:pt modelId="{353750F5-00CB-43C4-88D7-A80CB3CADAED}" type="pres">
      <dgm:prSet presAssocID="{954B9FBF-EC3F-4EBA-93D2-F89AF340C59F}" presName="parentText" presStyleLbl="node1" presStyleIdx="0" presStyleCnt="3" custScaleX="225818" custScaleY="112236">
        <dgm:presLayoutVars>
          <dgm:chMax val="1"/>
          <dgm:bulletEnabled val="1"/>
        </dgm:presLayoutVars>
      </dgm:prSet>
      <dgm:spPr/>
      <dgm:t>
        <a:bodyPr/>
        <a:lstStyle/>
        <a:p>
          <a:endParaRPr lang="en-US"/>
        </a:p>
      </dgm:t>
    </dgm:pt>
    <dgm:pt modelId="{CE344F2D-B7A9-40A0-9B49-6645E22BA8CF}" type="pres">
      <dgm:prSet presAssocID="{954B9FBF-EC3F-4EBA-93D2-F89AF340C59F}" presName="descendantText" presStyleLbl="alignAccFollowNode1" presStyleIdx="0" presStyleCnt="3" custScaleX="122829" custScaleY="132340">
        <dgm:presLayoutVars>
          <dgm:bulletEnabled val="1"/>
        </dgm:presLayoutVars>
      </dgm:prSet>
      <dgm:spPr/>
      <dgm:t>
        <a:bodyPr/>
        <a:lstStyle/>
        <a:p>
          <a:endParaRPr lang="en-US"/>
        </a:p>
      </dgm:t>
    </dgm:pt>
    <dgm:pt modelId="{11FA327B-015E-4D9E-AFB7-D5EAD980A636}" type="pres">
      <dgm:prSet presAssocID="{69EDC61F-7C4F-4304-8BCA-76E95AF726C5}" presName="sp" presStyleCnt="0"/>
      <dgm:spPr/>
    </dgm:pt>
    <dgm:pt modelId="{F890629F-F1AE-42E9-9B5E-6BB4CA3869B4}" type="pres">
      <dgm:prSet presAssocID="{7A20E900-2EEE-43D6-A331-0126FC37F72A}" presName="linNode" presStyleCnt="0"/>
      <dgm:spPr/>
    </dgm:pt>
    <dgm:pt modelId="{BF245CE2-2BE7-4BBA-B65F-8A67AD835311}" type="pres">
      <dgm:prSet presAssocID="{7A20E900-2EEE-43D6-A331-0126FC37F72A}" presName="parentText" presStyleLbl="node1" presStyleIdx="1" presStyleCnt="3" custScaleX="279140" custScaleY="109592">
        <dgm:presLayoutVars>
          <dgm:chMax val="1"/>
          <dgm:bulletEnabled val="1"/>
        </dgm:presLayoutVars>
      </dgm:prSet>
      <dgm:spPr/>
      <dgm:t>
        <a:bodyPr/>
        <a:lstStyle/>
        <a:p>
          <a:endParaRPr lang="en-US"/>
        </a:p>
      </dgm:t>
    </dgm:pt>
    <dgm:pt modelId="{EE594257-74FD-4A55-B229-47E7F54F6549}" type="pres">
      <dgm:prSet presAssocID="{7A20E900-2EEE-43D6-A331-0126FC37F72A}" presName="descendantText" presStyleLbl="alignAccFollowNode1" presStyleIdx="1" presStyleCnt="3" custScaleX="150605" custScaleY="136347">
        <dgm:presLayoutVars>
          <dgm:bulletEnabled val="1"/>
        </dgm:presLayoutVars>
      </dgm:prSet>
      <dgm:spPr/>
      <dgm:t>
        <a:bodyPr/>
        <a:lstStyle/>
        <a:p>
          <a:endParaRPr lang="en-US"/>
        </a:p>
      </dgm:t>
    </dgm:pt>
    <dgm:pt modelId="{B9BE5BB9-2CB1-4CBF-AB47-FC81D2F0CA82}" type="pres">
      <dgm:prSet presAssocID="{A12E403B-1FF2-4F91-A6EB-2D9E5C54194F}" presName="sp" presStyleCnt="0"/>
      <dgm:spPr/>
    </dgm:pt>
    <dgm:pt modelId="{B1044209-CF6C-433A-8CF9-114C27AE6175}" type="pres">
      <dgm:prSet presAssocID="{0D7B1DC5-4E8E-4C61-A329-ED16E4265DBA}" presName="linNode" presStyleCnt="0"/>
      <dgm:spPr/>
    </dgm:pt>
    <dgm:pt modelId="{BF9A9B97-E84E-4517-A7AF-D16D90DBE8E5}" type="pres">
      <dgm:prSet presAssocID="{0D7B1DC5-4E8E-4C61-A329-ED16E4265DBA}" presName="parentText" presStyleLbl="node1" presStyleIdx="2" presStyleCnt="3" custScaleX="305710" custLinFactNeighborX="-25" custLinFactNeighborY="-2587">
        <dgm:presLayoutVars>
          <dgm:chMax val="1"/>
          <dgm:bulletEnabled val="1"/>
        </dgm:presLayoutVars>
      </dgm:prSet>
      <dgm:spPr/>
      <dgm:t>
        <a:bodyPr/>
        <a:lstStyle/>
        <a:p>
          <a:endParaRPr lang="en-US"/>
        </a:p>
      </dgm:t>
    </dgm:pt>
    <dgm:pt modelId="{DE318472-40CA-44BB-9E30-A655F1544C34}" type="pres">
      <dgm:prSet presAssocID="{0D7B1DC5-4E8E-4C61-A329-ED16E4265DBA}" presName="descendantText" presStyleLbl="alignAccFollowNode1" presStyleIdx="2" presStyleCnt="3" custScaleX="168052" custScaleY="125329">
        <dgm:presLayoutVars>
          <dgm:bulletEnabled val="1"/>
        </dgm:presLayoutVars>
      </dgm:prSet>
      <dgm:spPr/>
      <dgm:t>
        <a:bodyPr/>
        <a:lstStyle/>
        <a:p>
          <a:endParaRPr lang="en-US"/>
        </a:p>
      </dgm:t>
    </dgm:pt>
  </dgm:ptLst>
  <dgm:cxnLst>
    <dgm:cxn modelId="{6439A471-FBE0-4A47-8C29-B8A3BB51E71E}" type="presOf" srcId="{52465B5B-4FA1-4AE5-A508-0F449AE89D11}" destId="{DE318472-40CA-44BB-9E30-A655F1544C34}" srcOrd="0" destOrd="0" presId="urn:microsoft.com/office/officeart/2005/8/layout/vList5"/>
    <dgm:cxn modelId="{6EFC4F5D-A28B-4F39-B43C-18461BED8817}" type="presOf" srcId="{954B9FBF-EC3F-4EBA-93D2-F89AF340C59F}" destId="{353750F5-00CB-43C4-88D7-A80CB3CADAED}" srcOrd="0" destOrd="0" presId="urn:microsoft.com/office/officeart/2005/8/layout/vList5"/>
    <dgm:cxn modelId="{213B6FCC-FD9D-4805-BC91-35351F3B1E44}" srcId="{320F5952-0476-47B9-B415-2DFFEEAD850D}" destId="{0D7B1DC5-4E8E-4C61-A329-ED16E4265DBA}" srcOrd="2" destOrd="0" parTransId="{2881834E-7F0C-49DA-8283-D8112E55D9D6}" sibTransId="{69AD2F23-E511-4A2A-AF20-F80496780CE9}"/>
    <dgm:cxn modelId="{280B7F1F-568D-4B2C-8A0B-4A6BB77F6C1C}" srcId="{0D7B1DC5-4E8E-4C61-A329-ED16E4265DBA}" destId="{52465B5B-4FA1-4AE5-A508-0F449AE89D11}" srcOrd="0" destOrd="0" parTransId="{D1D73E8C-2EC7-4E6C-BD61-9C41473FE075}" sibTransId="{BA6A82DF-32D7-494A-BEBC-C581171CF07D}"/>
    <dgm:cxn modelId="{856094A6-43D1-4D07-930E-234465C31C1E}" srcId="{7A20E900-2EEE-43D6-A331-0126FC37F72A}" destId="{6E1D7F40-D00C-4B0A-84D2-E71786138110}" srcOrd="0" destOrd="0" parTransId="{E7071A22-5208-4964-8FAF-B211E4F9F63A}" sibTransId="{5CF1071A-D27B-4E50-982F-0D5555BA9F40}"/>
    <dgm:cxn modelId="{7688858F-0F5D-46CD-B958-5EB91A20108F}" srcId="{320F5952-0476-47B9-B415-2DFFEEAD850D}" destId="{7A20E900-2EEE-43D6-A331-0126FC37F72A}" srcOrd="1" destOrd="0" parTransId="{D2BE044B-F8E2-45BC-AF31-D15C96F3070A}" sibTransId="{A12E403B-1FF2-4F91-A6EB-2D9E5C54194F}"/>
    <dgm:cxn modelId="{E7BC42EC-B865-4B28-B713-F7773F383A0E}" type="presOf" srcId="{320F5952-0476-47B9-B415-2DFFEEAD850D}" destId="{12C60D07-F07B-4BF2-B149-11D791A70FFF}" srcOrd="0" destOrd="0" presId="urn:microsoft.com/office/officeart/2005/8/layout/vList5"/>
    <dgm:cxn modelId="{80191FF2-0A31-44C4-A7C3-9F8ACCE3B60B}" type="presOf" srcId="{7A20E900-2EEE-43D6-A331-0126FC37F72A}" destId="{BF245CE2-2BE7-4BBA-B65F-8A67AD835311}" srcOrd="0" destOrd="0" presId="urn:microsoft.com/office/officeart/2005/8/layout/vList5"/>
    <dgm:cxn modelId="{0D04B323-5A68-4BCF-9806-4C2AD50714E2}" type="presOf" srcId="{0D7B1DC5-4E8E-4C61-A329-ED16E4265DBA}" destId="{BF9A9B97-E84E-4517-A7AF-D16D90DBE8E5}" srcOrd="0" destOrd="0" presId="urn:microsoft.com/office/officeart/2005/8/layout/vList5"/>
    <dgm:cxn modelId="{CA3A0B7F-583A-4D3A-A03A-BB980BE480AB}" type="presOf" srcId="{6E1D7F40-D00C-4B0A-84D2-E71786138110}" destId="{EE594257-74FD-4A55-B229-47E7F54F6549}" srcOrd="0" destOrd="0" presId="urn:microsoft.com/office/officeart/2005/8/layout/vList5"/>
    <dgm:cxn modelId="{2E315D80-784C-4784-BA31-94A0C068AB8B}" srcId="{320F5952-0476-47B9-B415-2DFFEEAD850D}" destId="{954B9FBF-EC3F-4EBA-93D2-F89AF340C59F}" srcOrd="0" destOrd="0" parTransId="{C4700488-17AC-494F-8C37-74EE73BC58F0}" sibTransId="{69EDC61F-7C4F-4304-8BCA-76E95AF726C5}"/>
    <dgm:cxn modelId="{92D09CB4-CE0C-4262-A64A-876C16FCD526}" type="presOf" srcId="{E0F41283-1314-4E11-9687-FEA216BBBC01}" destId="{CE344F2D-B7A9-40A0-9B49-6645E22BA8CF}" srcOrd="0" destOrd="0" presId="urn:microsoft.com/office/officeart/2005/8/layout/vList5"/>
    <dgm:cxn modelId="{4F6C55FA-4358-4DBD-8B34-5E121EF0EA59}" srcId="{954B9FBF-EC3F-4EBA-93D2-F89AF340C59F}" destId="{E0F41283-1314-4E11-9687-FEA216BBBC01}" srcOrd="0" destOrd="0" parTransId="{460C8932-B435-4F9A-8E7A-ACD63571D80A}" sibTransId="{AE58A058-54FC-4C77-82D1-27B2708E00FB}"/>
    <dgm:cxn modelId="{E0D14533-CFBB-4B56-9D58-66D93BB8B20C}" type="presParOf" srcId="{12C60D07-F07B-4BF2-B149-11D791A70FFF}" destId="{55A058B7-926A-4AAB-A205-312F7E1E5D28}" srcOrd="0" destOrd="0" presId="urn:microsoft.com/office/officeart/2005/8/layout/vList5"/>
    <dgm:cxn modelId="{ADFD83EC-1D3E-4A62-979F-64247B14BE8D}" type="presParOf" srcId="{55A058B7-926A-4AAB-A205-312F7E1E5D28}" destId="{353750F5-00CB-43C4-88D7-A80CB3CADAED}" srcOrd="0" destOrd="0" presId="urn:microsoft.com/office/officeart/2005/8/layout/vList5"/>
    <dgm:cxn modelId="{2F868CD2-2F8B-42DE-B5E6-0DDC90FA7BAE}" type="presParOf" srcId="{55A058B7-926A-4AAB-A205-312F7E1E5D28}" destId="{CE344F2D-B7A9-40A0-9B49-6645E22BA8CF}" srcOrd="1" destOrd="0" presId="urn:microsoft.com/office/officeart/2005/8/layout/vList5"/>
    <dgm:cxn modelId="{3265A6E7-7D3F-4E3D-B836-69D2C1761B19}" type="presParOf" srcId="{12C60D07-F07B-4BF2-B149-11D791A70FFF}" destId="{11FA327B-015E-4D9E-AFB7-D5EAD980A636}" srcOrd="1" destOrd="0" presId="urn:microsoft.com/office/officeart/2005/8/layout/vList5"/>
    <dgm:cxn modelId="{4F740AE5-A1E5-4A99-A3B2-36334FE06E13}" type="presParOf" srcId="{12C60D07-F07B-4BF2-B149-11D791A70FFF}" destId="{F890629F-F1AE-42E9-9B5E-6BB4CA3869B4}" srcOrd="2" destOrd="0" presId="urn:microsoft.com/office/officeart/2005/8/layout/vList5"/>
    <dgm:cxn modelId="{DA2C7C6B-514B-4B4D-8F73-D5043B7856C7}" type="presParOf" srcId="{F890629F-F1AE-42E9-9B5E-6BB4CA3869B4}" destId="{BF245CE2-2BE7-4BBA-B65F-8A67AD835311}" srcOrd="0" destOrd="0" presId="urn:microsoft.com/office/officeart/2005/8/layout/vList5"/>
    <dgm:cxn modelId="{94D4BAF5-394D-4614-8BBE-876C09AD38CF}" type="presParOf" srcId="{F890629F-F1AE-42E9-9B5E-6BB4CA3869B4}" destId="{EE594257-74FD-4A55-B229-47E7F54F6549}" srcOrd="1" destOrd="0" presId="urn:microsoft.com/office/officeart/2005/8/layout/vList5"/>
    <dgm:cxn modelId="{F4A6BBD3-3783-4957-88FD-F64B32D6B293}" type="presParOf" srcId="{12C60D07-F07B-4BF2-B149-11D791A70FFF}" destId="{B9BE5BB9-2CB1-4CBF-AB47-FC81D2F0CA82}" srcOrd="3" destOrd="0" presId="urn:microsoft.com/office/officeart/2005/8/layout/vList5"/>
    <dgm:cxn modelId="{56C611C5-2F9F-4FF9-AF6F-CE8F2C4BCC9C}" type="presParOf" srcId="{12C60D07-F07B-4BF2-B149-11D791A70FFF}" destId="{B1044209-CF6C-433A-8CF9-114C27AE6175}" srcOrd="4" destOrd="0" presId="urn:microsoft.com/office/officeart/2005/8/layout/vList5"/>
    <dgm:cxn modelId="{C50302E2-FCE0-4108-B0D1-7E166B2B9625}" type="presParOf" srcId="{B1044209-CF6C-433A-8CF9-114C27AE6175}" destId="{BF9A9B97-E84E-4517-A7AF-D16D90DBE8E5}" srcOrd="0" destOrd="0" presId="urn:microsoft.com/office/officeart/2005/8/layout/vList5"/>
    <dgm:cxn modelId="{7771FC84-CC23-4C66-ACF9-85E7CDDE5AE8}" type="presParOf" srcId="{B1044209-CF6C-433A-8CF9-114C27AE6175}" destId="{DE318472-40CA-44BB-9E30-A655F1544C34}" srcOrd="1" destOrd="0" presId="urn:microsoft.com/office/officeart/2005/8/layout/vList5"/>
  </dgm:cxnLst>
  <dgm:bg/>
  <dgm:whole/>
</dgm:dataModel>
</file>

<file path=ppt/diagrams/data10.xml><?xml version="1.0" encoding="utf-8"?>
<dgm:dataModel xmlns:dgm="http://schemas.openxmlformats.org/drawingml/2006/diagram" xmlns:a="http://schemas.openxmlformats.org/drawingml/2006/main">
  <dgm:ptLst>
    <dgm:pt modelId="{59065645-F85E-4F35-BB2B-182346DB7895}"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en-US"/>
        </a:p>
      </dgm:t>
    </dgm:pt>
    <dgm:pt modelId="{92FE5423-9583-409E-B883-27658D44DDEC}">
      <dgm:prSet phldrT="[Text]" custT="1"/>
      <dgm:spPr/>
      <dgm:t>
        <a:bodyPr/>
        <a:lstStyle/>
        <a:p>
          <a:r>
            <a:rPr lang="en-PH" sz="2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Longwall Mining</a:t>
          </a:r>
          <a:endParaRPr lang="en-US" sz="2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C9A21554-5C66-4173-9E9E-DDEE9A6E2EAD}" type="parTrans" cxnId="{C9852B81-FB3E-49E2-B455-01E191FC61FB}">
      <dgm:prSet/>
      <dgm:spPr/>
      <dgm:t>
        <a:bodyPr/>
        <a:lstStyle/>
        <a:p>
          <a:endParaRPr lang="en-US"/>
        </a:p>
      </dgm:t>
    </dgm:pt>
    <dgm:pt modelId="{CBF0B533-D0DE-4E4F-9A93-FB445340D8C6}" type="sibTrans" cxnId="{C9852B81-FB3E-49E2-B455-01E191FC61FB}">
      <dgm:prSet/>
      <dgm:spPr/>
      <dgm:t>
        <a:bodyPr/>
        <a:lstStyle/>
        <a:p>
          <a:endParaRPr lang="en-US"/>
        </a:p>
      </dgm:t>
    </dgm:pt>
    <dgm:pt modelId="{358186E1-3028-41C8-85F2-57B59EEB6345}">
      <dgm:prSet phldrT="[Text]" custT="1"/>
      <dgm:spPr/>
      <dgm:t>
        <a:bodyPr/>
        <a:lstStyle/>
        <a:p>
          <a:r>
            <a:rPr lang="en-PH" sz="2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Shortwall Mining</a:t>
          </a:r>
          <a:endParaRPr lang="en-US" sz="2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2C5B0E7B-8ED1-4797-B7F1-788F0EFB305D}" type="parTrans" cxnId="{6F398376-9B43-4D6C-9516-87E160A63389}">
      <dgm:prSet/>
      <dgm:spPr/>
      <dgm:t>
        <a:bodyPr/>
        <a:lstStyle/>
        <a:p>
          <a:endParaRPr lang="en-US"/>
        </a:p>
      </dgm:t>
    </dgm:pt>
    <dgm:pt modelId="{F5B75924-2E2A-499F-8E19-5C519307B0AE}" type="sibTrans" cxnId="{6F398376-9B43-4D6C-9516-87E160A63389}">
      <dgm:prSet/>
      <dgm:spPr/>
      <dgm:t>
        <a:bodyPr/>
        <a:lstStyle/>
        <a:p>
          <a:endParaRPr lang="en-US"/>
        </a:p>
      </dgm:t>
    </dgm:pt>
    <dgm:pt modelId="{A2258B81-DC28-44AF-B6B9-D30EE4340E4F}">
      <dgm:prSet phldrT="[Text]" custT="1"/>
      <dgm:spPr/>
      <dgm:t>
        <a:bodyPr/>
        <a:lstStyle/>
        <a:p>
          <a:r>
            <a:rPr lang="en-PH" sz="2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Retreat Mining</a:t>
          </a:r>
          <a:endParaRPr lang="en-US" sz="2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3B3A17B0-20F9-4FFA-B205-75BB64278D4A}" type="parTrans" cxnId="{CF793E3B-DBB3-47AA-A8EA-A22B59CE6433}">
      <dgm:prSet/>
      <dgm:spPr/>
      <dgm:t>
        <a:bodyPr/>
        <a:lstStyle/>
        <a:p>
          <a:endParaRPr lang="en-US"/>
        </a:p>
      </dgm:t>
    </dgm:pt>
    <dgm:pt modelId="{90467FA9-ECDF-478C-B602-45685FFFB27D}" type="sibTrans" cxnId="{CF793E3B-DBB3-47AA-A8EA-A22B59CE6433}">
      <dgm:prSet/>
      <dgm:spPr/>
      <dgm:t>
        <a:bodyPr/>
        <a:lstStyle/>
        <a:p>
          <a:endParaRPr lang="en-US"/>
        </a:p>
      </dgm:t>
    </dgm:pt>
    <dgm:pt modelId="{A7C44D57-ECBC-490F-96F9-17CF20BB410E}">
      <dgm:prSet phldrT="[Text]" custT="1"/>
      <dgm:spPr/>
      <dgm:t>
        <a:bodyPr/>
        <a:lstStyle/>
        <a:p>
          <a:r>
            <a:rPr lang="en-PH" sz="2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Blast Mining</a:t>
          </a:r>
          <a:endParaRPr lang="en-US" sz="2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D3FD7DDE-7AC1-4518-85CF-A3B5622AF778}" type="parTrans" cxnId="{3346DA56-70FD-4E3D-82F7-D12CE34F073A}">
      <dgm:prSet/>
      <dgm:spPr/>
      <dgm:t>
        <a:bodyPr/>
        <a:lstStyle/>
        <a:p>
          <a:endParaRPr lang="en-US"/>
        </a:p>
      </dgm:t>
    </dgm:pt>
    <dgm:pt modelId="{34B9149E-C57F-4B9B-B8F3-D069CD073423}" type="sibTrans" cxnId="{3346DA56-70FD-4E3D-82F7-D12CE34F073A}">
      <dgm:prSet/>
      <dgm:spPr/>
      <dgm:t>
        <a:bodyPr/>
        <a:lstStyle/>
        <a:p>
          <a:endParaRPr lang="en-US"/>
        </a:p>
      </dgm:t>
    </dgm:pt>
    <dgm:pt modelId="{F540DE84-45CE-469E-AB26-F382C0E94555}">
      <dgm:prSet phldrT="[Text]" custT="1"/>
      <dgm:spPr/>
      <dgm:t>
        <a:bodyPr/>
        <a:lstStyle/>
        <a:p>
          <a:r>
            <a:rPr lang="en-PH" sz="2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Continuous Mining</a:t>
          </a:r>
          <a:endParaRPr lang="en-US" sz="2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7BD024F2-9FA7-4940-8F76-CC4DC13CDBD8}" type="parTrans" cxnId="{0213B6FD-5BE5-40A8-A657-EBB03EC3D77B}">
      <dgm:prSet/>
      <dgm:spPr/>
      <dgm:t>
        <a:bodyPr/>
        <a:lstStyle/>
        <a:p>
          <a:endParaRPr lang="en-US"/>
        </a:p>
      </dgm:t>
    </dgm:pt>
    <dgm:pt modelId="{708386A4-A3F3-4B80-B0EB-7F1089842912}" type="sibTrans" cxnId="{0213B6FD-5BE5-40A8-A657-EBB03EC3D77B}">
      <dgm:prSet/>
      <dgm:spPr/>
      <dgm:t>
        <a:bodyPr/>
        <a:lstStyle/>
        <a:p>
          <a:endParaRPr lang="en-US"/>
        </a:p>
      </dgm:t>
    </dgm:pt>
    <dgm:pt modelId="{2EC4E70F-F9B0-41AD-A8A1-218D3E3111D1}" type="pres">
      <dgm:prSet presAssocID="{59065645-F85E-4F35-BB2B-182346DB7895}" presName="Name0" presStyleCnt="0">
        <dgm:presLayoutVars>
          <dgm:dir/>
          <dgm:animLvl val="lvl"/>
          <dgm:resizeHandles val="exact"/>
        </dgm:presLayoutVars>
      </dgm:prSet>
      <dgm:spPr/>
    </dgm:pt>
    <dgm:pt modelId="{E2A42CAE-6015-4037-B5E4-DE60CE48D3BC}" type="pres">
      <dgm:prSet presAssocID="{92FE5423-9583-409E-B883-27658D44DDEC}" presName="linNode" presStyleCnt="0"/>
      <dgm:spPr/>
    </dgm:pt>
    <dgm:pt modelId="{781A1723-9BEE-4DE1-89C8-A2E90409A40B}" type="pres">
      <dgm:prSet presAssocID="{92FE5423-9583-409E-B883-27658D44DDEC}" presName="parentText" presStyleLbl="node1" presStyleIdx="0" presStyleCnt="5" custScaleX="241148">
        <dgm:presLayoutVars>
          <dgm:chMax val="1"/>
          <dgm:bulletEnabled val="1"/>
        </dgm:presLayoutVars>
      </dgm:prSet>
      <dgm:spPr/>
      <dgm:t>
        <a:bodyPr/>
        <a:lstStyle/>
        <a:p>
          <a:endParaRPr lang="en-US"/>
        </a:p>
      </dgm:t>
    </dgm:pt>
    <dgm:pt modelId="{67EBFF78-897D-474D-B9E9-A2BF56800EF5}" type="pres">
      <dgm:prSet presAssocID="{CBF0B533-D0DE-4E4F-9A93-FB445340D8C6}" presName="sp" presStyleCnt="0"/>
      <dgm:spPr/>
    </dgm:pt>
    <dgm:pt modelId="{C0813AFC-B5CA-43CC-A85D-E916A6D11EAC}" type="pres">
      <dgm:prSet presAssocID="{F540DE84-45CE-469E-AB26-F382C0E94555}" presName="linNode" presStyleCnt="0"/>
      <dgm:spPr/>
    </dgm:pt>
    <dgm:pt modelId="{02717E25-0206-43F3-8EE4-12399A8CEE6F}" type="pres">
      <dgm:prSet presAssocID="{F540DE84-45CE-469E-AB26-F382C0E94555}" presName="parentText" presStyleLbl="node1" presStyleIdx="1" presStyleCnt="5" custScaleX="241148">
        <dgm:presLayoutVars>
          <dgm:chMax val="1"/>
          <dgm:bulletEnabled val="1"/>
        </dgm:presLayoutVars>
      </dgm:prSet>
      <dgm:spPr/>
    </dgm:pt>
    <dgm:pt modelId="{7E8593CB-9C01-4B04-BDF2-B92258F53618}" type="pres">
      <dgm:prSet presAssocID="{708386A4-A3F3-4B80-B0EB-7F1089842912}" presName="sp" presStyleCnt="0"/>
      <dgm:spPr/>
    </dgm:pt>
    <dgm:pt modelId="{D47A36B6-9FEC-42A7-867B-ED3A0D120F56}" type="pres">
      <dgm:prSet presAssocID="{A7C44D57-ECBC-490F-96F9-17CF20BB410E}" presName="linNode" presStyleCnt="0"/>
      <dgm:spPr/>
    </dgm:pt>
    <dgm:pt modelId="{5661627E-E853-4385-B9D6-F75D4332ACFE}" type="pres">
      <dgm:prSet presAssocID="{A7C44D57-ECBC-490F-96F9-17CF20BB410E}" presName="parentText" presStyleLbl="node1" presStyleIdx="2" presStyleCnt="5" custScaleX="240486">
        <dgm:presLayoutVars>
          <dgm:chMax val="1"/>
          <dgm:bulletEnabled val="1"/>
        </dgm:presLayoutVars>
      </dgm:prSet>
      <dgm:spPr/>
    </dgm:pt>
    <dgm:pt modelId="{5FDFDDBA-6072-4D39-9212-D82671DC184F}" type="pres">
      <dgm:prSet presAssocID="{34B9149E-C57F-4B9B-B8F3-D069CD073423}" presName="sp" presStyleCnt="0"/>
      <dgm:spPr/>
    </dgm:pt>
    <dgm:pt modelId="{31DC9CD7-4D92-4870-B6BE-EBACF57A809D}" type="pres">
      <dgm:prSet presAssocID="{358186E1-3028-41C8-85F2-57B59EEB6345}" presName="linNode" presStyleCnt="0"/>
      <dgm:spPr/>
    </dgm:pt>
    <dgm:pt modelId="{2C6BF4B9-E0EE-4F08-BF67-3EAF4DD63D4C}" type="pres">
      <dgm:prSet presAssocID="{358186E1-3028-41C8-85F2-57B59EEB6345}" presName="parentText" presStyleLbl="node1" presStyleIdx="3" presStyleCnt="5" custScaleX="239464">
        <dgm:presLayoutVars>
          <dgm:chMax val="1"/>
          <dgm:bulletEnabled val="1"/>
        </dgm:presLayoutVars>
      </dgm:prSet>
      <dgm:spPr/>
    </dgm:pt>
    <dgm:pt modelId="{734DCD48-1240-43DE-861E-A4B30C3098F0}" type="pres">
      <dgm:prSet presAssocID="{F5B75924-2E2A-499F-8E19-5C519307B0AE}" presName="sp" presStyleCnt="0"/>
      <dgm:spPr/>
    </dgm:pt>
    <dgm:pt modelId="{555519F2-BAE1-48CC-81EB-FFF429CA6B97}" type="pres">
      <dgm:prSet presAssocID="{A2258B81-DC28-44AF-B6B9-D30EE4340E4F}" presName="linNode" presStyleCnt="0"/>
      <dgm:spPr/>
    </dgm:pt>
    <dgm:pt modelId="{30BBB4F0-F888-4B01-B681-8C5D1358A912}" type="pres">
      <dgm:prSet presAssocID="{A2258B81-DC28-44AF-B6B9-D30EE4340E4F}" presName="parentText" presStyleLbl="node1" presStyleIdx="4" presStyleCnt="5" custScaleX="240126">
        <dgm:presLayoutVars>
          <dgm:chMax val="1"/>
          <dgm:bulletEnabled val="1"/>
        </dgm:presLayoutVars>
      </dgm:prSet>
      <dgm:spPr/>
    </dgm:pt>
  </dgm:ptLst>
  <dgm:cxnLst>
    <dgm:cxn modelId="{0213B6FD-5BE5-40A8-A657-EBB03EC3D77B}" srcId="{59065645-F85E-4F35-BB2B-182346DB7895}" destId="{F540DE84-45CE-469E-AB26-F382C0E94555}" srcOrd="1" destOrd="0" parTransId="{7BD024F2-9FA7-4940-8F76-CC4DC13CDBD8}" sibTransId="{708386A4-A3F3-4B80-B0EB-7F1089842912}"/>
    <dgm:cxn modelId="{6F398376-9B43-4D6C-9516-87E160A63389}" srcId="{59065645-F85E-4F35-BB2B-182346DB7895}" destId="{358186E1-3028-41C8-85F2-57B59EEB6345}" srcOrd="3" destOrd="0" parTransId="{2C5B0E7B-8ED1-4797-B7F1-788F0EFB305D}" sibTransId="{F5B75924-2E2A-499F-8E19-5C519307B0AE}"/>
    <dgm:cxn modelId="{CD29555B-E809-4EBC-AF82-63B1F9F4094C}" type="presOf" srcId="{92FE5423-9583-409E-B883-27658D44DDEC}" destId="{781A1723-9BEE-4DE1-89C8-A2E90409A40B}" srcOrd="0" destOrd="0" presId="urn:microsoft.com/office/officeart/2005/8/layout/vList5"/>
    <dgm:cxn modelId="{C9852B81-FB3E-49E2-B455-01E191FC61FB}" srcId="{59065645-F85E-4F35-BB2B-182346DB7895}" destId="{92FE5423-9583-409E-B883-27658D44DDEC}" srcOrd="0" destOrd="0" parTransId="{C9A21554-5C66-4173-9E9E-DDEE9A6E2EAD}" sibTransId="{CBF0B533-D0DE-4E4F-9A93-FB445340D8C6}"/>
    <dgm:cxn modelId="{C4C6F42C-0A68-4B24-9977-47A5F0179915}" type="presOf" srcId="{F540DE84-45CE-469E-AB26-F382C0E94555}" destId="{02717E25-0206-43F3-8EE4-12399A8CEE6F}" srcOrd="0" destOrd="0" presId="urn:microsoft.com/office/officeart/2005/8/layout/vList5"/>
    <dgm:cxn modelId="{E9BC4201-62FA-4042-B3F8-42E98789D382}" type="presOf" srcId="{A2258B81-DC28-44AF-B6B9-D30EE4340E4F}" destId="{30BBB4F0-F888-4B01-B681-8C5D1358A912}" srcOrd="0" destOrd="0" presId="urn:microsoft.com/office/officeart/2005/8/layout/vList5"/>
    <dgm:cxn modelId="{CF793E3B-DBB3-47AA-A8EA-A22B59CE6433}" srcId="{59065645-F85E-4F35-BB2B-182346DB7895}" destId="{A2258B81-DC28-44AF-B6B9-D30EE4340E4F}" srcOrd="4" destOrd="0" parTransId="{3B3A17B0-20F9-4FFA-B205-75BB64278D4A}" sibTransId="{90467FA9-ECDF-478C-B602-45685FFFB27D}"/>
    <dgm:cxn modelId="{A186EAB4-C789-449A-8F16-908461D518E4}" type="presOf" srcId="{59065645-F85E-4F35-BB2B-182346DB7895}" destId="{2EC4E70F-F9B0-41AD-A8A1-218D3E3111D1}" srcOrd="0" destOrd="0" presId="urn:microsoft.com/office/officeart/2005/8/layout/vList5"/>
    <dgm:cxn modelId="{7691C8BF-CE41-437D-9E72-46D792FFDF66}" type="presOf" srcId="{358186E1-3028-41C8-85F2-57B59EEB6345}" destId="{2C6BF4B9-E0EE-4F08-BF67-3EAF4DD63D4C}" srcOrd="0" destOrd="0" presId="urn:microsoft.com/office/officeart/2005/8/layout/vList5"/>
    <dgm:cxn modelId="{B1E849E8-7F7E-4D58-BCDB-03A510A96A0B}" type="presOf" srcId="{A7C44D57-ECBC-490F-96F9-17CF20BB410E}" destId="{5661627E-E853-4385-B9D6-F75D4332ACFE}" srcOrd="0" destOrd="0" presId="urn:microsoft.com/office/officeart/2005/8/layout/vList5"/>
    <dgm:cxn modelId="{3346DA56-70FD-4E3D-82F7-D12CE34F073A}" srcId="{59065645-F85E-4F35-BB2B-182346DB7895}" destId="{A7C44D57-ECBC-490F-96F9-17CF20BB410E}" srcOrd="2" destOrd="0" parTransId="{D3FD7DDE-7AC1-4518-85CF-A3B5622AF778}" sibTransId="{34B9149E-C57F-4B9B-B8F3-D069CD073423}"/>
    <dgm:cxn modelId="{A8831706-1652-4ABB-8A78-644DF6374FB9}" type="presParOf" srcId="{2EC4E70F-F9B0-41AD-A8A1-218D3E3111D1}" destId="{E2A42CAE-6015-4037-B5E4-DE60CE48D3BC}" srcOrd="0" destOrd="0" presId="urn:microsoft.com/office/officeart/2005/8/layout/vList5"/>
    <dgm:cxn modelId="{0DB86B48-002D-4E3A-995B-FF27A3B2C572}" type="presParOf" srcId="{E2A42CAE-6015-4037-B5E4-DE60CE48D3BC}" destId="{781A1723-9BEE-4DE1-89C8-A2E90409A40B}" srcOrd="0" destOrd="0" presId="urn:microsoft.com/office/officeart/2005/8/layout/vList5"/>
    <dgm:cxn modelId="{487E90E8-C9DC-4890-816F-BA09DA83765D}" type="presParOf" srcId="{2EC4E70F-F9B0-41AD-A8A1-218D3E3111D1}" destId="{67EBFF78-897D-474D-B9E9-A2BF56800EF5}" srcOrd="1" destOrd="0" presId="urn:microsoft.com/office/officeart/2005/8/layout/vList5"/>
    <dgm:cxn modelId="{047085C1-8EBE-4E53-BA1F-25925A7E9CD1}" type="presParOf" srcId="{2EC4E70F-F9B0-41AD-A8A1-218D3E3111D1}" destId="{C0813AFC-B5CA-43CC-A85D-E916A6D11EAC}" srcOrd="2" destOrd="0" presId="urn:microsoft.com/office/officeart/2005/8/layout/vList5"/>
    <dgm:cxn modelId="{7E45782A-307E-4826-898D-1543E6F0B12C}" type="presParOf" srcId="{C0813AFC-B5CA-43CC-A85D-E916A6D11EAC}" destId="{02717E25-0206-43F3-8EE4-12399A8CEE6F}" srcOrd="0" destOrd="0" presId="urn:microsoft.com/office/officeart/2005/8/layout/vList5"/>
    <dgm:cxn modelId="{A1B3DE0D-8583-4AE4-9886-A312A9972A16}" type="presParOf" srcId="{2EC4E70F-F9B0-41AD-A8A1-218D3E3111D1}" destId="{7E8593CB-9C01-4B04-BDF2-B92258F53618}" srcOrd="3" destOrd="0" presId="urn:microsoft.com/office/officeart/2005/8/layout/vList5"/>
    <dgm:cxn modelId="{6B431CC1-1219-45FF-8B69-0FEBBC399E34}" type="presParOf" srcId="{2EC4E70F-F9B0-41AD-A8A1-218D3E3111D1}" destId="{D47A36B6-9FEC-42A7-867B-ED3A0D120F56}" srcOrd="4" destOrd="0" presId="urn:microsoft.com/office/officeart/2005/8/layout/vList5"/>
    <dgm:cxn modelId="{995749A5-A6DD-4903-8E20-E36763312928}" type="presParOf" srcId="{D47A36B6-9FEC-42A7-867B-ED3A0D120F56}" destId="{5661627E-E853-4385-B9D6-F75D4332ACFE}" srcOrd="0" destOrd="0" presId="urn:microsoft.com/office/officeart/2005/8/layout/vList5"/>
    <dgm:cxn modelId="{637A60AF-4875-45C9-A328-AC7EE6F7D22E}" type="presParOf" srcId="{2EC4E70F-F9B0-41AD-A8A1-218D3E3111D1}" destId="{5FDFDDBA-6072-4D39-9212-D82671DC184F}" srcOrd="5" destOrd="0" presId="urn:microsoft.com/office/officeart/2005/8/layout/vList5"/>
    <dgm:cxn modelId="{F11360F3-F1FF-457E-9165-40FFD0128734}" type="presParOf" srcId="{2EC4E70F-F9B0-41AD-A8A1-218D3E3111D1}" destId="{31DC9CD7-4D92-4870-B6BE-EBACF57A809D}" srcOrd="6" destOrd="0" presId="urn:microsoft.com/office/officeart/2005/8/layout/vList5"/>
    <dgm:cxn modelId="{AE451F46-AC30-4651-9B7E-D033F92632AA}" type="presParOf" srcId="{31DC9CD7-4D92-4870-B6BE-EBACF57A809D}" destId="{2C6BF4B9-E0EE-4F08-BF67-3EAF4DD63D4C}" srcOrd="0" destOrd="0" presId="urn:microsoft.com/office/officeart/2005/8/layout/vList5"/>
    <dgm:cxn modelId="{0FCFB96F-6F78-4E05-83AF-F50069D77711}" type="presParOf" srcId="{2EC4E70F-F9B0-41AD-A8A1-218D3E3111D1}" destId="{734DCD48-1240-43DE-861E-A4B30C3098F0}" srcOrd="7" destOrd="0" presId="urn:microsoft.com/office/officeart/2005/8/layout/vList5"/>
    <dgm:cxn modelId="{FA2F6280-5ADD-4C8B-82AC-EA59EFA43CC8}" type="presParOf" srcId="{2EC4E70F-F9B0-41AD-A8A1-218D3E3111D1}" destId="{555519F2-BAE1-48CC-81EB-FFF429CA6B97}" srcOrd="8" destOrd="0" presId="urn:microsoft.com/office/officeart/2005/8/layout/vList5"/>
    <dgm:cxn modelId="{174A4A9D-D5E8-476E-AACC-C981BD557EC4}" type="presParOf" srcId="{555519F2-BAE1-48CC-81EB-FFF429CA6B97}" destId="{30BBB4F0-F888-4B01-B681-8C5D1358A912}" srcOrd="0" destOrd="0" presId="urn:microsoft.com/office/officeart/2005/8/layout/vList5"/>
  </dgm:cxnLst>
  <dgm:bg/>
  <dgm:whole/>
</dgm:dataModel>
</file>

<file path=ppt/diagrams/data2.xml><?xml version="1.0" encoding="utf-8"?>
<dgm:dataModel xmlns:dgm="http://schemas.openxmlformats.org/drawingml/2006/diagram" xmlns:a="http://schemas.openxmlformats.org/drawingml/2006/main">
  <dgm:ptLst>
    <dgm:pt modelId="{D212EA87-F512-4E2E-87C7-0BDA9608E84F}" type="doc">
      <dgm:prSet loTypeId="urn:microsoft.com/office/officeart/2005/8/layout/vList4" loCatId="list" qsTypeId="urn:microsoft.com/office/officeart/2005/8/quickstyle/simple3" qsCatId="simple" csTypeId="urn:microsoft.com/office/officeart/2005/8/colors/accent1_2" csCatId="accent1" phldr="1"/>
      <dgm:spPr/>
      <dgm:t>
        <a:bodyPr/>
        <a:lstStyle/>
        <a:p>
          <a:endParaRPr lang="en-US"/>
        </a:p>
      </dgm:t>
    </dgm:pt>
    <dgm:pt modelId="{67C7FAE2-138C-4CD5-A120-ED371DB09514}">
      <dgm:prSet phldrT="[Text]"/>
      <dgm:spPr/>
      <dgm:t>
        <a:bodyPr/>
        <a:lstStyle/>
        <a:p>
          <a:r>
            <a:rPr lang="en-US" dirty="0" smtClean="0"/>
            <a:t>Steel becomes harder when it is alloyed with manganese. It has similar applications when alloyed with aluminum and copper. Hardened steel is important in the manufacture of construction materials like I-beams (24% of manganese consumption), machinery (14% of manganese consumption), and transportation (13% of manganese consumption). </a:t>
          </a:r>
          <a:endParaRPr lang="en-US" dirty="0"/>
        </a:p>
      </dgm:t>
    </dgm:pt>
    <dgm:pt modelId="{E40F3898-63BA-42E0-94FB-85496A923BC0}" type="parTrans" cxnId="{D841F70B-E303-41A1-8F56-C6CD8A618D3A}">
      <dgm:prSet/>
      <dgm:spPr/>
      <dgm:t>
        <a:bodyPr/>
        <a:lstStyle/>
        <a:p>
          <a:endParaRPr lang="en-US"/>
        </a:p>
      </dgm:t>
    </dgm:pt>
    <dgm:pt modelId="{EC5E40D2-5BE5-4A63-A20E-2AAA49CFA037}" type="sibTrans" cxnId="{D841F70B-E303-41A1-8F56-C6CD8A618D3A}">
      <dgm:prSet/>
      <dgm:spPr/>
      <dgm:t>
        <a:bodyPr/>
        <a:lstStyle/>
        <a:p>
          <a:endParaRPr lang="en-US"/>
        </a:p>
      </dgm:t>
    </dgm:pt>
    <dgm:pt modelId="{3545ACB5-9BAA-44A0-893A-2DFE04CCD658}">
      <dgm:prSet phldrT="[Text]"/>
      <dgm:spPr/>
      <dgm:t>
        <a:bodyPr/>
        <a:lstStyle/>
        <a:p>
          <a:r>
            <a:rPr lang="en-US" dirty="0" smtClean="0"/>
            <a:t>Manganese dioxide is used to: manufacture ferroalloys; manufacture dry cell batteries (it's a depolarizer); to "decolorize" glass; to prepare some chemicals, like oxygen and chlorine; and to dry black paints. Manganese sulfate (MnSO</a:t>
          </a:r>
          <a:r>
            <a:rPr lang="en-US" baseline="-25000" dirty="0" smtClean="0"/>
            <a:t>4</a:t>
          </a:r>
          <a:r>
            <a:rPr lang="en-US" dirty="0" smtClean="0"/>
            <a:t>) is used as a chemical intermediate and as a micronutrient in animal feeds and plant fertilizers. </a:t>
          </a:r>
          <a:endParaRPr lang="en-US" dirty="0"/>
        </a:p>
      </dgm:t>
    </dgm:pt>
    <dgm:pt modelId="{0BE4F12A-6D63-4DB6-95C8-C8A5609829C6}" type="parTrans" cxnId="{5BF0BF57-68C2-4247-A463-4986FA559C8D}">
      <dgm:prSet/>
      <dgm:spPr/>
      <dgm:t>
        <a:bodyPr/>
        <a:lstStyle/>
        <a:p>
          <a:endParaRPr lang="en-US"/>
        </a:p>
      </dgm:t>
    </dgm:pt>
    <dgm:pt modelId="{B126771F-A914-4735-AE33-AD1A50F12E1C}" type="sibTrans" cxnId="{5BF0BF57-68C2-4247-A463-4986FA559C8D}">
      <dgm:prSet/>
      <dgm:spPr/>
      <dgm:t>
        <a:bodyPr/>
        <a:lstStyle/>
        <a:p>
          <a:endParaRPr lang="en-US"/>
        </a:p>
      </dgm:t>
    </dgm:pt>
    <dgm:pt modelId="{4497E2ED-75CE-4079-A350-9F62C5B38F68}" type="pres">
      <dgm:prSet presAssocID="{D212EA87-F512-4E2E-87C7-0BDA9608E84F}" presName="linear" presStyleCnt="0">
        <dgm:presLayoutVars>
          <dgm:dir/>
          <dgm:resizeHandles val="exact"/>
        </dgm:presLayoutVars>
      </dgm:prSet>
      <dgm:spPr/>
      <dgm:t>
        <a:bodyPr/>
        <a:lstStyle/>
        <a:p>
          <a:endParaRPr lang="en-US"/>
        </a:p>
      </dgm:t>
    </dgm:pt>
    <dgm:pt modelId="{7CF6A998-9839-466E-A9B4-8B8779477E11}" type="pres">
      <dgm:prSet presAssocID="{67C7FAE2-138C-4CD5-A120-ED371DB09514}" presName="comp" presStyleCnt="0"/>
      <dgm:spPr/>
    </dgm:pt>
    <dgm:pt modelId="{52D49853-350D-495B-8A4C-7C89A70BAE3F}" type="pres">
      <dgm:prSet presAssocID="{67C7FAE2-138C-4CD5-A120-ED371DB09514}" presName="box" presStyleLbl="node1" presStyleIdx="0" presStyleCnt="2"/>
      <dgm:spPr/>
      <dgm:t>
        <a:bodyPr/>
        <a:lstStyle/>
        <a:p>
          <a:endParaRPr lang="en-US"/>
        </a:p>
      </dgm:t>
    </dgm:pt>
    <dgm:pt modelId="{AD8A3596-37B4-4DE6-AF2F-810A03E86AC6}" type="pres">
      <dgm:prSet presAssocID="{67C7FAE2-138C-4CD5-A120-ED371DB09514}" presName="img" presStyleLbl="fgImgPlace1" presStyleIdx="0" presStyleCnt="2"/>
      <dgm:spPr>
        <a:blipFill rotWithShape="0">
          <a:blip xmlns:r="http://schemas.openxmlformats.org/officeDocument/2006/relationships" r:embed="rId1"/>
          <a:stretch>
            <a:fillRect/>
          </a:stretch>
        </a:blipFill>
      </dgm:spPr>
    </dgm:pt>
    <dgm:pt modelId="{CE17A053-AD5A-4E06-B0D0-6571D4E0548C}" type="pres">
      <dgm:prSet presAssocID="{67C7FAE2-138C-4CD5-A120-ED371DB09514}" presName="text" presStyleLbl="node1" presStyleIdx="0" presStyleCnt="2">
        <dgm:presLayoutVars>
          <dgm:bulletEnabled val="1"/>
        </dgm:presLayoutVars>
      </dgm:prSet>
      <dgm:spPr/>
      <dgm:t>
        <a:bodyPr/>
        <a:lstStyle/>
        <a:p>
          <a:endParaRPr lang="en-US"/>
        </a:p>
      </dgm:t>
    </dgm:pt>
    <dgm:pt modelId="{2A79873B-D0E8-4C14-8EE5-C5F269F70F22}" type="pres">
      <dgm:prSet presAssocID="{EC5E40D2-5BE5-4A63-A20E-2AAA49CFA037}" presName="spacer" presStyleCnt="0"/>
      <dgm:spPr/>
    </dgm:pt>
    <dgm:pt modelId="{5BF633F1-2666-4E1B-AE5A-90AEF85D6090}" type="pres">
      <dgm:prSet presAssocID="{3545ACB5-9BAA-44A0-893A-2DFE04CCD658}" presName="comp" presStyleCnt="0"/>
      <dgm:spPr/>
    </dgm:pt>
    <dgm:pt modelId="{AE3D75F4-3362-45CA-8AE7-34BACC204BC4}" type="pres">
      <dgm:prSet presAssocID="{3545ACB5-9BAA-44A0-893A-2DFE04CCD658}" presName="box" presStyleLbl="node1" presStyleIdx="1" presStyleCnt="2"/>
      <dgm:spPr/>
      <dgm:t>
        <a:bodyPr/>
        <a:lstStyle/>
        <a:p>
          <a:endParaRPr lang="en-US"/>
        </a:p>
      </dgm:t>
    </dgm:pt>
    <dgm:pt modelId="{21CCCD59-F910-4826-A7B0-C2EA4F800979}" type="pres">
      <dgm:prSet presAssocID="{3545ACB5-9BAA-44A0-893A-2DFE04CCD658}" presName="img" presStyleLbl="fgImgPlace1" presStyleIdx="1" presStyleCnt="2"/>
      <dgm:spPr>
        <a:blipFill rotWithShape="0">
          <a:blip xmlns:r="http://schemas.openxmlformats.org/officeDocument/2006/relationships" r:embed="rId2"/>
          <a:stretch>
            <a:fillRect/>
          </a:stretch>
        </a:blipFill>
      </dgm:spPr>
    </dgm:pt>
    <dgm:pt modelId="{DB8C2181-03E9-4E83-A977-AB829B85BEE2}" type="pres">
      <dgm:prSet presAssocID="{3545ACB5-9BAA-44A0-893A-2DFE04CCD658}" presName="text" presStyleLbl="node1" presStyleIdx="1" presStyleCnt="2">
        <dgm:presLayoutVars>
          <dgm:bulletEnabled val="1"/>
        </dgm:presLayoutVars>
      </dgm:prSet>
      <dgm:spPr/>
      <dgm:t>
        <a:bodyPr/>
        <a:lstStyle/>
        <a:p>
          <a:endParaRPr lang="en-US"/>
        </a:p>
      </dgm:t>
    </dgm:pt>
  </dgm:ptLst>
  <dgm:cxnLst>
    <dgm:cxn modelId="{D220BA88-B036-4EF4-982A-C5E70BCBE927}" type="presOf" srcId="{67C7FAE2-138C-4CD5-A120-ED371DB09514}" destId="{CE17A053-AD5A-4E06-B0D0-6571D4E0548C}" srcOrd="1" destOrd="0" presId="urn:microsoft.com/office/officeart/2005/8/layout/vList4"/>
    <dgm:cxn modelId="{FB2CCF94-F0F7-43B0-8A37-2399BE71163F}" type="presOf" srcId="{3545ACB5-9BAA-44A0-893A-2DFE04CCD658}" destId="{DB8C2181-03E9-4E83-A977-AB829B85BEE2}" srcOrd="1" destOrd="0" presId="urn:microsoft.com/office/officeart/2005/8/layout/vList4"/>
    <dgm:cxn modelId="{5BF0BF57-68C2-4247-A463-4986FA559C8D}" srcId="{D212EA87-F512-4E2E-87C7-0BDA9608E84F}" destId="{3545ACB5-9BAA-44A0-893A-2DFE04CCD658}" srcOrd="1" destOrd="0" parTransId="{0BE4F12A-6D63-4DB6-95C8-C8A5609829C6}" sibTransId="{B126771F-A914-4735-AE33-AD1A50F12E1C}"/>
    <dgm:cxn modelId="{D841F70B-E303-41A1-8F56-C6CD8A618D3A}" srcId="{D212EA87-F512-4E2E-87C7-0BDA9608E84F}" destId="{67C7FAE2-138C-4CD5-A120-ED371DB09514}" srcOrd="0" destOrd="0" parTransId="{E40F3898-63BA-42E0-94FB-85496A923BC0}" sibTransId="{EC5E40D2-5BE5-4A63-A20E-2AAA49CFA037}"/>
    <dgm:cxn modelId="{B2C3F2CC-A4E1-4038-A7EE-B80E0C0D5F15}" type="presOf" srcId="{67C7FAE2-138C-4CD5-A120-ED371DB09514}" destId="{52D49853-350D-495B-8A4C-7C89A70BAE3F}" srcOrd="0" destOrd="0" presId="urn:microsoft.com/office/officeart/2005/8/layout/vList4"/>
    <dgm:cxn modelId="{CA538378-0AA2-496D-B047-C55280C824E0}" type="presOf" srcId="{D212EA87-F512-4E2E-87C7-0BDA9608E84F}" destId="{4497E2ED-75CE-4079-A350-9F62C5B38F68}" srcOrd="0" destOrd="0" presId="urn:microsoft.com/office/officeart/2005/8/layout/vList4"/>
    <dgm:cxn modelId="{4504CC6E-BDA3-4427-A79D-6BC59753F19D}" type="presOf" srcId="{3545ACB5-9BAA-44A0-893A-2DFE04CCD658}" destId="{AE3D75F4-3362-45CA-8AE7-34BACC204BC4}" srcOrd="0" destOrd="0" presId="urn:microsoft.com/office/officeart/2005/8/layout/vList4"/>
    <dgm:cxn modelId="{028C6819-C68D-43E5-ABCF-5601EF160FC9}" type="presParOf" srcId="{4497E2ED-75CE-4079-A350-9F62C5B38F68}" destId="{7CF6A998-9839-466E-A9B4-8B8779477E11}" srcOrd="0" destOrd="0" presId="urn:microsoft.com/office/officeart/2005/8/layout/vList4"/>
    <dgm:cxn modelId="{D2F78055-3671-413C-8AF3-C79674E58695}" type="presParOf" srcId="{7CF6A998-9839-466E-A9B4-8B8779477E11}" destId="{52D49853-350D-495B-8A4C-7C89A70BAE3F}" srcOrd="0" destOrd="0" presId="urn:microsoft.com/office/officeart/2005/8/layout/vList4"/>
    <dgm:cxn modelId="{E90DC7A8-B8AD-47FD-B02A-FEC3B8CD926A}" type="presParOf" srcId="{7CF6A998-9839-466E-A9B4-8B8779477E11}" destId="{AD8A3596-37B4-4DE6-AF2F-810A03E86AC6}" srcOrd="1" destOrd="0" presId="urn:microsoft.com/office/officeart/2005/8/layout/vList4"/>
    <dgm:cxn modelId="{F5CAE05C-D580-4DFE-92C8-4E12C0BB2AEF}" type="presParOf" srcId="{7CF6A998-9839-466E-A9B4-8B8779477E11}" destId="{CE17A053-AD5A-4E06-B0D0-6571D4E0548C}" srcOrd="2" destOrd="0" presId="urn:microsoft.com/office/officeart/2005/8/layout/vList4"/>
    <dgm:cxn modelId="{5B8FB7AE-F380-4850-A1DB-D28E04F454BB}" type="presParOf" srcId="{4497E2ED-75CE-4079-A350-9F62C5B38F68}" destId="{2A79873B-D0E8-4C14-8EE5-C5F269F70F22}" srcOrd="1" destOrd="0" presId="urn:microsoft.com/office/officeart/2005/8/layout/vList4"/>
    <dgm:cxn modelId="{CAEC523F-B545-46D1-AF44-DF4851321E66}" type="presParOf" srcId="{4497E2ED-75CE-4079-A350-9F62C5B38F68}" destId="{5BF633F1-2666-4E1B-AE5A-90AEF85D6090}" srcOrd="2" destOrd="0" presId="urn:microsoft.com/office/officeart/2005/8/layout/vList4"/>
    <dgm:cxn modelId="{1397B213-96C7-43AA-94BE-6922BC46D850}" type="presParOf" srcId="{5BF633F1-2666-4E1B-AE5A-90AEF85D6090}" destId="{AE3D75F4-3362-45CA-8AE7-34BACC204BC4}" srcOrd="0" destOrd="0" presId="urn:microsoft.com/office/officeart/2005/8/layout/vList4"/>
    <dgm:cxn modelId="{CF34A434-7E7E-4816-AC70-503E7969D55C}" type="presParOf" srcId="{5BF633F1-2666-4E1B-AE5A-90AEF85D6090}" destId="{21CCCD59-F910-4826-A7B0-C2EA4F800979}" srcOrd="1" destOrd="0" presId="urn:microsoft.com/office/officeart/2005/8/layout/vList4"/>
    <dgm:cxn modelId="{C74D9F83-4AD6-4371-8640-87BA6F493E8E}" type="presParOf" srcId="{5BF633F1-2666-4E1B-AE5A-90AEF85D6090}" destId="{DB8C2181-03E9-4E83-A977-AB829B85BEE2}" srcOrd="2" destOrd="0" presId="urn:microsoft.com/office/officeart/2005/8/layout/vList4"/>
  </dgm:cxnLst>
  <dgm:bg/>
  <dgm:whole/>
</dgm:dataModel>
</file>

<file path=ppt/diagrams/data3.xml><?xml version="1.0" encoding="utf-8"?>
<dgm:dataModel xmlns:dgm="http://schemas.openxmlformats.org/drawingml/2006/diagram" xmlns:a="http://schemas.openxmlformats.org/drawingml/2006/main">
  <dgm:ptLst>
    <dgm:pt modelId="{D212EA87-F512-4E2E-87C7-0BDA9608E84F}" type="doc">
      <dgm:prSet loTypeId="urn:microsoft.com/office/officeart/2005/8/layout/vList4" loCatId="list" qsTypeId="urn:microsoft.com/office/officeart/2005/8/quickstyle/simple3" qsCatId="simple" csTypeId="urn:microsoft.com/office/officeart/2005/8/colors/accent1_2" csCatId="accent1" phldr="1"/>
      <dgm:spPr/>
      <dgm:t>
        <a:bodyPr/>
        <a:lstStyle/>
        <a:p>
          <a:endParaRPr lang="en-US"/>
        </a:p>
      </dgm:t>
    </dgm:pt>
    <dgm:pt modelId="{D7D8CFEC-39A0-46C3-BCF7-B52F33DB7628}">
      <dgm:prSet custT="1"/>
      <dgm:spPr/>
      <dgm:t>
        <a:bodyPr/>
        <a:lstStyle/>
        <a:p>
          <a:r>
            <a:rPr lang="en-US" sz="2800" dirty="0" smtClean="0"/>
            <a:t>Manganese metal is used as a brick and ceramic colorant, in copper and aluminum alloys, and as a chemical oxidizer and catalyst. </a:t>
          </a:r>
          <a:endParaRPr lang="en-US" sz="2800" dirty="0"/>
        </a:p>
      </dgm:t>
    </dgm:pt>
    <dgm:pt modelId="{9122F6B5-BE69-4BE3-AA32-174F430942EF}" type="parTrans" cxnId="{87F0B824-A5D8-4EF6-ACAC-117F959A1FA9}">
      <dgm:prSet/>
      <dgm:spPr/>
      <dgm:t>
        <a:bodyPr/>
        <a:lstStyle/>
        <a:p>
          <a:endParaRPr lang="en-US"/>
        </a:p>
      </dgm:t>
    </dgm:pt>
    <dgm:pt modelId="{D01DBCB7-1588-4FF7-8E66-5AFBB26D85FC}" type="sibTrans" cxnId="{87F0B824-A5D8-4EF6-ACAC-117F959A1FA9}">
      <dgm:prSet/>
      <dgm:spPr/>
      <dgm:t>
        <a:bodyPr/>
        <a:lstStyle/>
        <a:p>
          <a:endParaRPr lang="en-US"/>
        </a:p>
      </dgm:t>
    </dgm:pt>
    <dgm:pt modelId="{FFBCF4D6-F0FB-4D25-A337-227C7EC57777}">
      <dgm:prSet custT="1"/>
      <dgm:spPr/>
      <dgm:t>
        <a:bodyPr/>
        <a:lstStyle/>
        <a:p>
          <a:r>
            <a:rPr lang="en-US" sz="2800" dirty="0" smtClean="0"/>
            <a:t>Potassium permanganate (KMnO</a:t>
          </a:r>
          <a:r>
            <a:rPr lang="en-US" sz="2800" baseline="-25000" dirty="0" smtClean="0"/>
            <a:t>4</a:t>
          </a:r>
          <a:r>
            <a:rPr lang="en-US" sz="2800" dirty="0" smtClean="0"/>
            <a:t>) is used as a bactericide and </a:t>
          </a:r>
          <a:r>
            <a:rPr lang="en-US" sz="2800" dirty="0" err="1" smtClean="0"/>
            <a:t>algicide</a:t>
          </a:r>
          <a:r>
            <a:rPr lang="en-US" sz="2800" dirty="0" smtClean="0"/>
            <a:t> in water and wastewater treatment, and as an oxidant in organic chemical synthesis.</a:t>
          </a:r>
          <a:endParaRPr lang="en-US" sz="2800" dirty="0"/>
        </a:p>
      </dgm:t>
    </dgm:pt>
    <dgm:pt modelId="{8E62EB85-4150-4EE9-97F0-700533A9B436}" type="parTrans" cxnId="{A5192A56-FE3E-4DD2-A838-33C9E3F20BC5}">
      <dgm:prSet/>
      <dgm:spPr/>
      <dgm:t>
        <a:bodyPr/>
        <a:lstStyle/>
        <a:p>
          <a:endParaRPr lang="en-US"/>
        </a:p>
      </dgm:t>
    </dgm:pt>
    <dgm:pt modelId="{5C553162-D67E-4132-A6EF-67D27A8A7783}" type="sibTrans" cxnId="{A5192A56-FE3E-4DD2-A838-33C9E3F20BC5}">
      <dgm:prSet/>
      <dgm:spPr/>
      <dgm:t>
        <a:bodyPr/>
        <a:lstStyle/>
        <a:p>
          <a:endParaRPr lang="en-US"/>
        </a:p>
      </dgm:t>
    </dgm:pt>
    <dgm:pt modelId="{4497E2ED-75CE-4079-A350-9F62C5B38F68}" type="pres">
      <dgm:prSet presAssocID="{D212EA87-F512-4E2E-87C7-0BDA9608E84F}" presName="linear" presStyleCnt="0">
        <dgm:presLayoutVars>
          <dgm:dir/>
          <dgm:resizeHandles val="exact"/>
        </dgm:presLayoutVars>
      </dgm:prSet>
      <dgm:spPr/>
      <dgm:t>
        <a:bodyPr/>
        <a:lstStyle/>
        <a:p>
          <a:endParaRPr lang="en-US"/>
        </a:p>
      </dgm:t>
    </dgm:pt>
    <dgm:pt modelId="{DF9FD80C-DD55-4F3B-AF3E-849947E28989}" type="pres">
      <dgm:prSet presAssocID="{D7D8CFEC-39A0-46C3-BCF7-B52F33DB7628}" presName="comp" presStyleCnt="0"/>
      <dgm:spPr/>
    </dgm:pt>
    <dgm:pt modelId="{6143D69A-64D1-4D2E-864F-356A6191DDDB}" type="pres">
      <dgm:prSet presAssocID="{D7D8CFEC-39A0-46C3-BCF7-B52F33DB7628}" presName="box" presStyleLbl="node1" presStyleIdx="0" presStyleCnt="2"/>
      <dgm:spPr/>
      <dgm:t>
        <a:bodyPr/>
        <a:lstStyle/>
        <a:p>
          <a:endParaRPr lang="en-US"/>
        </a:p>
      </dgm:t>
    </dgm:pt>
    <dgm:pt modelId="{72674591-4C16-4430-8878-3F76AF884435}" type="pres">
      <dgm:prSet presAssocID="{D7D8CFEC-39A0-46C3-BCF7-B52F33DB7628}" presName="img" presStyleLbl="fgImgPlace1" presStyleIdx="0" presStyleCnt="2"/>
      <dgm:spPr>
        <a:blipFill rotWithShape="0">
          <a:blip xmlns:r="http://schemas.openxmlformats.org/officeDocument/2006/relationships" r:embed="rId1"/>
          <a:stretch>
            <a:fillRect/>
          </a:stretch>
        </a:blipFill>
      </dgm:spPr>
    </dgm:pt>
    <dgm:pt modelId="{E1F47976-3714-45D4-A66E-DFDF9B776D39}" type="pres">
      <dgm:prSet presAssocID="{D7D8CFEC-39A0-46C3-BCF7-B52F33DB7628}" presName="text" presStyleLbl="node1" presStyleIdx="0" presStyleCnt="2">
        <dgm:presLayoutVars>
          <dgm:bulletEnabled val="1"/>
        </dgm:presLayoutVars>
      </dgm:prSet>
      <dgm:spPr/>
      <dgm:t>
        <a:bodyPr/>
        <a:lstStyle/>
        <a:p>
          <a:endParaRPr lang="en-US"/>
        </a:p>
      </dgm:t>
    </dgm:pt>
    <dgm:pt modelId="{F984D766-66C1-41FE-8377-80567AB66FDA}" type="pres">
      <dgm:prSet presAssocID="{D01DBCB7-1588-4FF7-8E66-5AFBB26D85FC}" presName="spacer" presStyleCnt="0"/>
      <dgm:spPr/>
    </dgm:pt>
    <dgm:pt modelId="{25B17D99-ACC6-403D-84AE-672104EA4C1A}" type="pres">
      <dgm:prSet presAssocID="{FFBCF4D6-F0FB-4D25-A337-227C7EC57777}" presName="comp" presStyleCnt="0"/>
      <dgm:spPr/>
    </dgm:pt>
    <dgm:pt modelId="{D3A33616-BD2B-4670-B0FD-BD6E53CD2E5F}" type="pres">
      <dgm:prSet presAssocID="{FFBCF4D6-F0FB-4D25-A337-227C7EC57777}" presName="box" presStyleLbl="node1" presStyleIdx="1" presStyleCnt="2"/>
      <dgm:spPr/>
      <dgm:t>
        <a:bodyPr/>
        <a:lstStyle/>
        <a:p>
          <a:endParaRPr lang="en-US"/>
        </a:p>
      </dgm:t>
    </dgm:pt>
    <dgm:pt modelId="{0636DAA7-D073-48D7-BC74-896383E5C253}" type="pres">
      <dgm:prSet presAssocID="{FFBCF4D6-F0FB-4D25-A337-227C7EC57777}" presName="img" presStyleLbl="fgImgPlace1" presStyleIdx="1" presStyleCnt="2"/>
      <dgm:spPr>
        <a:blipFill rotWithShape="0">
          <a:blip xmlns:r="http://schemas.openxmlformats.org/officeDocument/2006/relationships" r:embed="rId2"/>
          <a:stretch>
            <a:fillRect/>
          </a:stretch>
        </a:blipFill>
      </dgm:spPr>
    </dgm:pt>
    <dgm:pt modelId="{F03109EA-7F9C-46B4-8B9F-D74814B52592}" type="pres">
      <dgm:prSet presAssocID="{FFBCF4D6-F0FB-4D25-A337-227C7EC57777}" presName="text" presStyleLbl="node1" presStyleIdx="1" presStyleCnt="2">
        <dgm:presLayoutVars>
          <dgm:bulletEnabled val="1"/>
        </dgm:presLayoutVars>
      </dgm:prSet>
      <dgm:spPr/>
      <dgm:t>
        <a:bodyPr/>
        <a:lstStyle/>
        <a:p>
          <a:endParaRPr lang="en-US"/>
        </a:p>
      </dgm:t>
    </dgm:pt>
  </dgm:ptLst>
  <dgm:cxnLst>
    <dgm:cxn modelId="{E532CE9B-A7D7-41E3-8EE6-C001EDA87595}" type="presOf" srcId="{FFBCF4D6-F0FB-4D25-A337-227C7EC57777}" destId="{F03109EA-7F9C-46B4-8B9F-D74814B52592}" srcOrd="1" destOrd="0" presId="urn:microsoft.com/office/officeart/2005/8/layout/vList4"/>
    <dgm:cxn modelId="{D3B848A2-BE80-4D24-8EB3-C2852CEE3B11}" type="presOf" srcId="{D7D8CFEC-39A0-46C3-BCF7-B52F33DB7628}" destId="{6143D69A-64D1-4D2E-864F-356A6191DDDB}" srcOrd="0" destOrd="0" presId="urn:microsoft.com/office/officeart/2005/8/layout/vList4"/>
    <dgm:cxn modelId="{25CEBD51-1B96-4ADE-8EEE-141745432497}" type="presOf" srcId="{FFBCF4D6-F0FB-4D25-A337-227C7EC57777}" destId="{D3A33616-BD2B-4670-B0FD-BD6E53CD2E5F}" srcOrd="0" destOrd="0" presId="urn:microsoft.com/office/officeart/2005/8/layout/vList4"/>
    <dgm:cxn modelId="{53C02C17-4CCB-4AC0-A6C6-04EE075A0A31}" type="presOf" srcId="{D212EA87-F512-4E2E-87C7-0BDA9608E84F}" destId="{4497E2ED-75CE-4079-A350-9F62C5B38F68}" srcOrd="0" destOrd="0" presId="urn:microsoft.com/office/officeart/2005/8/layout/vList4"/>
    <dgm:cxn modelId="{3C976511-9821-482F-91DD-638F84A11AD8}" type="presOf" srcId="{D7D8CFEC-39A0-46C3-BCF7-B52F33DB7628}" destId="{E1F47976-3714-45D4-A66E-DFDF9B776D39}" srcOrd="1" destOrd="0" presId="urn:microsoft.com/office/officeart/2005/8/layout/vList4"/>
    <dgm:cxn modelId="{A5192A56-FE3E-4DD2-A838-33C9E3F20BC5}" srcId="{D212EA87-F512-4E2E-87C7-0BDA9608E84F}" destId="{FFBCF4D6-F0FB-4D25-A337-227C7EC57777}" srcOrd="1" destOrd="0" parTransId="{8E62EB85-4150-4EE9-97F0-700533A9B436}" sibTransId="{5C553162-D67E-4132-A6EF-67D27A8A7783}"/>
    <dgm:cxn modelId="{87F0B824-A5D8-4EF6-ACAC-117F959A1FA9}" srcId="{D212EA87-F512-4E2E-87C7-0BDA9608E84F}" destId="{D7D8CFEC-39A0-46C3-BCF7-B52F33DB7628}" srcOrd="0" destOrd="0" parTransId="{9122F6B5-BE69-4BE3-AA32-174F430942EF}" sibTransId="{D01DBCB7-1588-4FF7-8E66-5AFBB26D85FC}"/>
    <dgm:cxn modelId="{3527D0F0-BAD5-4014-B454-067382662430}" type="presParOf" srcId="{4497E2ED-75CE-4079-A350-9F62C5B38F68}" destId="{DF9FD80C-DD55-4F3B-AF3E-849947E28989}" srcOrd="0" destOrd="0" presId="urn:microsoft.com/office/officeart/2005/8/layout/vList4"/>
    <dgm:cxn modelId="{065974C5-5A07-4033-80AC-854E8556981F}" type="presParOf" srcId="{DF9FD80C-DD55-4F3B-AF3E-849947E28989}" destId="{6143D69A-64D1-4D2E-864F-356A6191DDDB}" srcOrd="0" destOrd="0" presId="urn:microsoft.com/office/officeart/2005/8/layout/vList4"/>
    <dgm:cxn modelId="{45A91397-099C-4CA7-871F-519B1625E672}" type="presParOf" srcId="{DF9FD80C-DD55-4F3B-AF3E-849947E28989}" destId="{72674591-4C16-4430-8878-3F76AF884435}" srcOrd="1" destOrd="0" presId="urn:microsoft.com/office/officeart/2005/8/layout/vList4"/>
    <dgm:cxn modelId="{6F8D74A8-E181-4A24-B2EE-8B48985994DB}" type="presParOf" srcId="{DF9FD80C-DD55-4F3B-AF3E-849947E28989}" destId="{E1F47976-3714-45D4-A66E-DFDF9B776D39}" srcOrd="2" destOrd="0" presId="urn:microsoft.com/office/officeart/2005/8/layout/vList4"/>
    <dgm:cxn modelId="{0BD51554-0D18-439E-9B12-3F1F07061070}" type="presParOf" srcId="{4497E2ED-75CE-4079-A350-9F62C5B38F68}" destId="{F984D766-66C1-41FE-8377-80567AB66FDA}" srcOrd="1" destOrd="0" presId="urn:microsoft.com/office/officeart/2005/8/layout/vList4"/>
    <dgm:cxn modelId="{6DFAF3BF-A1F8-4BDB-B1A2-59C6F3C1D748}" type="presParOf" srcId="{4497E2ED-75CE-4079-A350-9F62C5B38F68}" destId="{25B17D99-ACC6-403D-84AE-672104EA4C1A}" srcOrd="2" destOrd="0" presId="urn:microsoft.com/office/officeart/2005/8/layout/vList4"/>
    <dgm:cxn modelId="{D6A5B852-79B3-4F37-8C15-07C81CDC3AC7}" type="presParOf" srcId="{25B17D99-ACC6-403D-84AE-672104EA4C1A}" destId="{D3A33616-BD2B-4670-B0FD-BD6E53CD2E5F}" srcOrd="0" destOrd="0" presId="urn:microsoft.com/office/officeart/2005/8/layout/vList4"/>
    <dgm:cxn modelId="{87324BC5-B53D-49B5-BD38-882A6F8FAF66}" type="presParOf" srcId="{25B17D99-ACC6-403D-84AE-672104EA4C1A}" destId="{0636DAA7-D073-48D7-BC74-896383E5C253}" srcOrd="1" destOrd="0" presId="urn:microsoft.com/office/officeart/2005/8/layout/vList4"/>
    <dgm:cxn modelId="{23AD48BD-8460-43B4-B3CB-149502023DC6}" type="presParOf" srcId="{25B17D99-ACC6-403D-84AE-672104EA4C1A}" destId="{F03109EA-7F9C-46B4-8B9F-D74814B52592}" srcOrd="2" destOrd="0" presId="urn:microsoft.com/office/officeart/2005/8/layout/vList4"/>
  </dgm:cxnLst>
  <dgm:bg/>
  <dgm:whole/>
</dgm:dataModel>
</file>

<file path=ppt/diagrams/data4.xml><?xml version="1.0" encoding="utf-8"?>
<dgm:dataModel xmlns:dgm="http://schemas.openxmlformats.org/drawingml/2006/diagram" xmlns:a="http://schemas.openxmlformats.org/drawingml/2006/main">
  <dgm:ptLst>
    <dgm:pt modelId="{97DDBA02-A9D9-4FBA-8C18-88752E58914A}" type="doc">
      <dgm:prSet loTypeId="urn:microsoft.com/office/officeart/2005/8/layout/vList3" loCatId="list" qsTypeId="urn:microsoft.com/office/officeart/2005/8/quickstyle/simple1" qsCatId="simple" csTypeId="urn:microsoft.com/office/officeart/2005/8/colors/colorful2" csCatId="colorful" phldr="1"/>
      <dgm:spPr/>
      <dgm:t>
        <a:bodyPr/>
        <a:lstStyle/>
        <a:p>
          <a:endParaRPr lang="en-US"/>
        </a:p>
      </dgm:t>
    </dgm:pt>
    <dgm:pt modelId="{DE214FE7-D747-4BA7-AA7A-395A676C3427}">
      <dgm:prSet phldrT="[Text]" custT="1"/>
      <dgm:spPr/>
      <dgm:t>
        <a:bodyPr/>
        <a:lstStyle/>
        <a:p>
          <a:r>
            <a:rPr lang="en-US" sz="2400" dirty="0" smtClean="0"/>
            <a:t>A phosphate, also known as phosphorus, P or PO4, is, according to chemistry, a polyatomic ion or radical which consists of one phosphorus atom and four oxygen. In organic chemistry, the alkylated derivatives of phosphates are known as organophosphates. </a:t>
          </a:r>
          <a:endParaRPr lang="en-US" sz="2400" dirty="0"/>
        </a:p>
      </dgm:t>
    </dgm:pt>
    <dgm:pt modelId="{A36A128C-B8E1-4650-B9FF-A12324BFDF5B}" type="parTrans" cxnId="{88AED101-C7C6-4F58-9BEB-5657B740DCDD}">
      <dgm:prSet/>
      <dgm:spPr/>
      <dgm:t>
        <a:bodyPr/>
        <a:lstStyle/>
        <a:p>
          <a:endParaRPr lang="en-US"/>
        </a:p>
      </dgm:t>
    </dgm:pt>
    <dgm:pt modelId="{FE8B24E3-8B0D-48A4-9FCB-9DBC03B0F68F}" type="sibTrans" cxnId="{88AED101-C7C6-4F58-9BEB-5657B740DCDD}">
      <dgm:prSet/>
      <dgm:spPr/>
      <dgm:t>
        <a:bodyPr/>
        <a:lstStyle/>
        <a:p>
          <a:endParaRPr lang="en-US"/>
        </a:p>
      </dgm:t>
    </dgm:pt>
    <dgm:pt modelId="{6F718042-2734-4C4E-9394-ECCE4E17D2E1}">
      <dgm:prSet phldrT="[Text]" custT="1"/>
      <dgm:spPr/>
      <dgm:t>
        <a:bodyPr/>
        <a:lstStyle/>
        <a:p>
          <a:r>
            <a:rPr lang="en-US" sz="2400" dirty="0" smtClean="0"/>
            <a:t>In biological systems, the phosphorus are found in the form of phosphate ion and various phosphate esters. Among others, it is found as the compounds DNA and RNA. Other compounds, like the substituted phosphines, do have their uses in organic chemistry but they do not seem to have any natural counterparts. </a:t>
          </a:r>
          <a:endParaRPr lang="en-US" sz="2400" dirty="0"/>
        </a:p>
      </dgm:t>
    </dgm:pt>
    <dgm:pt modelId="{20F60C17-BC42-4482-9524-363CEB6AF115}" type="parTrans" cxnId="{0EB01D9A-B10A-42DC-A137-0AD84BAEADC2}">
      <dgm:prSet/>
      <dgm:spPr/>
      <dgm:t>
        <a:bodyPr/>
        <a:lstStyle/>
        <a:p>
          <a:endParaRPr lang="en-US"/>
        </a:p>
      </dgm:t>
    </dgm:pt>
    <dgm:pt modelId="{A33D5F93-AE05-4F5D-9718-A36DD76889F5}" type="sibTrans" cxnId="{0EB01D9A-B10A-42DC-A137-0AD84BAEADC2}">
      <dgm:prSet/>
      <dgm:spPr/>
      <dgm:t>
        <a:bodyPr/>
        <a:lstStyle/>
        <a:p>
          <a:endParaRPr lang="en-US"/>
        </a:p>
      </dgm:t>
    </dgm:pt>
    <dgm:pt modelId="{3E437460-CA80-43AA-9DCA-9F1A1A7E3F57}">
      <dgm:prSet phldrT="[Text]" custT="1"/>
      <dgm:spPr/>
      <dgm:t>
        <a:bodyPr/>
        <a:lstStyle/>
        <a:p>
          <a:r>
            <a:rPr lang="en-US" sz="2400" dirty="0" smtClean="0"/>
            <a:t>Phosphate or phosphorus occurs naturally and is found in many phosphate minerals. Rare phosphide minerals may be found in meteorites but the elemental phosphorous and the </a:t>
          </a:r>
          <a:r>
            <a:rPr lang="en-US" sz="2400" dirty="0" err="1" smtClean="0"/>
            <a:t>phosphides</a:t>
          </a:r>
          <a:r>
            <a:rPr lang="en-US" sz="2400" dirty="0" smtClean="0"/>
            <a:t> are not found. </a:t>
          </a:r>
          <a:endParaRPr lang="en-US" sz="2400" dirty="0"/>
        </a:p>
      </dgm:t>
    </dgm:pt>
    <dgm:pt modelId="{2A3678C1-A3D8-4F4A-9ED0-ACF498DD4118}" type="parTrans" cxnId="{4C26DE7F-6E73-41DA-A831-83FA62AE5E3E}">
      <dgm:prSet/>
      <dgm:spPr/>
      <dgm:t>
        <a:bodyPr/>
        <a:lstStyle/>
        <a:p>
          <a:endParaRPr lang="en-US"/>
        </a:p>
      </dgm:t>
    </dgm:pt>
    <dgm:pt modelId="{B1AFAECF-A83F-4F17-AA96-448E01921856}" type="sibTrans" cxnId="{4C26DE7F-6E73-41DA-A831-83FA62AE5E3E}">
      <dgm:prSet/>
      <dgm:spPr/>
      <dgm:t>
        <a:bodyPr/>
        <a:lstStyle/>
        <a:p>
          <a:endParaRPr lang="en-US"/>
        </a:p>
      </dgm:t>
    </dgm:pt>
    <dgm:pt modelId="{D6A65B0B-4B02-4D01-BE4B-48667FB2AAE1}" type="pres">
      <dgm:prSet presAssocID="{97DDBA02-A9D9-4FBA-8C18-88752E58914A}" presName="linearFlow" presStyleCnt="0">
        <dgm:presLayoutVars>
          <dgm:dir/>
          <dgm:resizeHandles val="exact"/>
        </dgm:presLayoutVars>
      </dgm:prSet>
      <dgm:spPr/>
      <dgm:t>
        <a:bodyPr/>
        <a:lstStyle/>
        <a:p>
          <a:endParaRPr lang="en-US"/>
        </a:p>
      </dgm:t>
    </dgm:pt>
    <dgm:pt modelId="{4D463AD0-8BB1-4F9F-BE9B-5D1F69F25221}" type="pres">
      <dgm:prSet presAssocID="{DE214FE7-D747-4BA7-AA7A-395A676C3427}" presName="composite" presStyleCnt="0"/>
      <dgm:spPr/>
    </dgm:pt>
    <dgm:pt modelId="{44FDC926-82CB-4BE7-B77E-2B194EA84A38}" type="pres">
      <dgm:prSet presAssocID="{DE214FE7-D747-4BA7-AA7A-395A676C3427}" presName="imgShp" presStyleLbl="fgImgPlace1" presStyleIdx="0" presStyleCnt="3" custLinFactX="100000" custLinFactY="200000" custLinFactNeighborX="114280" custLinFactNeighborY="247625"/>
      <dgm:spPr/>
    </dgm:pt>
    <dgm:pt modelId="{62872B38-A749-4CB7-BEAA-82CED4860BFB}" type="pres">
      <dgm:prSet presAssocID="{DE214FE7-D747-4BA7-AA7A-395A676C3427}" presName="txShp" presStyleLbl="node1" presStyleIdx="0" presStyleCnt="3" custScaleX="150376" custScaleY="161782" custLinFactNeighborX="0" custLinFactNeighborY="-288">
        <dgm:presLayoutVars>
          <dgm:bulletEnabled val="1"/>
        </dgm:presLayoutVars>
      </dgm:prSet>
      <dgm:spPr/>
      <dgm:t>
        <a:bodyPr/>
        <a:lstStyle/>
        <a:p>
          <a:endParaRPr lang="en-US"/>
        </a:p>
      </dgm:t>
    </dgm:pt>
    <dgm:pt modelId="{16EB85C8-A6E2-46A5-9941-F1351269B72F}" type="pres">
      <dgm:prSet presAssocID="{FE8B24E3-8B0D-48A4-9FCB-9DBC03B0F68F}" presName="spacing" presStyleCnt="0"/>
      <dgm:spPr/>
    </dgm:pt>
    <dgm:pt modelId="{4E51AA74-B427-4CFC-8C0A-560866F95A1D}" type="pres">
      <dgm:prSet presAssocID="{6F718042-2734-4C4E-9394-ECCE4E17D2E1}" presName="composite" presStyleCnt="0"/>
      <dgm:spPr/>
    </dgm:pt>
    <dgm:pt modelId="{F2D1000A-DC91-4048-833C-26F2BD49545A}" type="pres">
      <dgm:prSet presAssocID="{6F718042-2734-4C4E-9394-ECCE4E17D2E1}" presName="imgShp" presStyleLbl="fgImgPlace1" presStyleIdx="1" presStyleCnt="3" custLinFactX="100000" custLinFactY="108037" custLinFactNeighborX="143491" custLinFactNeighborY="200000"/>
      <dgm:spPr/>
    </dgm:pt>
    <dgm:pt modelId="{2F0ACAC0-0881-431E-B908-3C0AC27D4790}" type="pres">
      <dgm:prSet presAssocID="{6F718042-2734-4C4E-9394-ECCE4E17D2E1}" presName="txShp" presStyleLbl="node1" presStyleIdx="1" presStyleCnt="3" custScaleX="150376" custScaleY="173464">
        <dgm:presLayoutVars>
          <dgm:bulletEnabled val="1"/>
        </dgm:presLayoutVars>
      </dgm:prSet>
      <dgm:spPr/>
      <dgm:t>
        <a:bodyPr/>
        <a:lstStyle/>
        <a:p>
          <a:endParaRPr lang="en-US"/>
        </a:p>
      </dgm:t>
    </dgm:pt>
    <dgm:pt modelId="{3D43DDD0-9AAE-4F7C-B685-29EDF2F313BF}" type="pres">
      <dgm:prSet presAssocID="{A33D5F93-AE05-4F5D-9718-A36DD76889F5}" presName="spacing" presStyleCnt="0"/>
      <dgm:spPr/>
    </dgm:pt>
    <dgm:pt modelId="{34CC9AD3-8B84-4B49-A60D-8F4C8CE5726C}" type="pres">
      <dgm:prSet presAssocID="{3E437460-CA80-43AA-9DCA-9F1A1A7E3F57}" presName="composite" presStyleCnt="0"/>
      <dgm:spPr/>
    </dgm:pt>
    <dgm:pt modelId="{B643FFF5-6C7D-46B8-8337-7488AA65C33E}" type="pres">
      <dgm:prSet presAssocID="{3E437460-CA80-43AA-9DCA-9F1A1A7E3F57}" presName="imgShp" presStyleLbl="fgImgPlace1" presStyleIdx="2" presStyleCnt="3" custScaleX="16515" custScaleY="19293" custLinFactNeighborX="-58912" custLinFactNeighborY="-3752"/>
      <dgm:spPr>
        <a:blipFill rotWithShape="0">
          <a:blip xmlns:r="http://schemas.openxmlformats.org/officeDocument/2006/relationships" r:embed="rId1"/>
          <a:stretch>
            <a:fillRect/>
          </a:stretch>
        </a:blipFill>
      </dgm:spPr>
    </dgm:pt>
    <dgm:pt modelId="{7B3E17C5-4E88-4D68-B510-AFA5EDBBC46C}" type="pres">
      <dgm:prSet presAssocID="{3E437460-CA80-43AA-9DCA-9F1A1A7E3F57}" presName="txShp" presStyleLbl="node1" presStyleIdx="2" presStyleCnt="3" custScaleX="150376" custScaleY="124175" custLinFactNeighborX="-1380" custLinFactNeighborY="-6821">
        <dgm:presLayoutVars>
          <dgm:bulletEnabled val="1"/>
        </dgm:presLayoutVars>
      </dgm:prSet>
      <dgm:spPr/>
      <dgm:t>
        <a:bodyPr/>
        <a:lstStyle/>
        <a:p>
          <a:endParaRPr lang="en-US"/>
        </a:p>
      </dgm:t>
    </dgm:pt>
  </dgm:ptLst>
  <dgm:cxnLst>
    <dgm:cxn modelId="{88AED101-C7C6-4F58-9BEB-5657B740DCDD}" srcId="{97DDBA02-A9D9-4FBA-8C18-88752E58914A}" destId="{DE214FE7-D747-4BA7-AA7A-395A676C3427}" srcOrd="0" destOrd="0" parTransId="{A36A128C-B8E1-4650-B9FF-A12324BFDF5B}" sibTransId="{FE8B24E3-8B0D-48A4-9FCB-9DBC03B0F68F}"/>
    <dgm:cxn modelId="{39829CA6-85F0-4990-B29D-366C6268854A}" type="presOf" srcId="{6F718042-2734-4C4E-9394-ECCE4E17D2E1}" destId="{2F0ACAC0-0881-431E-B908-3C0AC27D4790}" srcOrd="0" destOrd="0" presId="urn:microsoft.com/office/officeart/2005/8/layout/vList3"/>
    <dgm:cxn modelId="{4C26DE7F-6E73-41DA-A831-83FA62AE5E3E}" srcId="{97DDBA02-A9D9-4FBA-8C18-88752E58914A}" destId="{3E437460-CA80-43AA-9DCA-9F1A1A7E3F57}" srcOrd="2" destOrd="0" parTransId="{2A3678C1-A3D8-4F4A-9ED0-ACF498DD4118}" sibTransId="{B1AFAECF-A83F-4F17-AA96-448E01921856}"/>
    <dgm:cxn modelId="{0D482844-E353-4866-B489-76A739DA8BC8}" type="presOf" srcId="{97DDBA02-A9D9-4FBA-8C18-88752E58914A}" destId="{D6A65B0B-4B02-4D01-BE4B-48667FB2AAE1}" srcOrd="0" destOrd="0" presId="urn:microsoft.com/office/officeart/2005/8/layout/vList3"/>
    <dgm:cxn modelId="{6B74E3E8-0865-4664-843E-5A6669995E31}" type="presOf" srcId="{DE214FE7-D747-4BA7-AA7A-395A676C3427}" destId="{62872B38-A749-4CB7-BEAA-82CED4860BFB}" srcOrd="0" destOrd="0" presId="urn:microsoft.com/office/officeart/2005/8/layout/vList3"/>
    <dgm:cxn modelId="{A8D883FC-AB1E-4F3D-A537-007BFA3988E3}" type="presOf" srcId="{3E437460-CA80-43AA-9DCA-9F1A1A7E3F57}" destId="{7B3E17C5-4E88-4D68-B510-AFA5EDBBC46C}" srcOrd="0" destOrd="0" presId="urn:microsoft.com/office/officeart/2005/8/layout/vList3"/>
    <dgm:cxn modelId="{0EB01D9A-B10A-42DC-A137-0AD84BAEADC2}" srcId="{97DDBA02-A9D9-4FBA-8C18-88752E58914A}" destId="{6F718042-2734-4C4E-9394-ECCE4E17D2E1}" srcOrd="1" destOrd="0" parTransId="{20F60C17-BC42-4482-9524-363CEB6AF115}" sibTransId="{A33D5F93-AE05-4F5D-9718-A36DD76889F5}"/>
    <dgm:cxn modelId="{61FFADE6-676C-4A59-8CD7-9E3C3BBD0055}" type="presParOf" srcId="{D6A65B0B-4B02-4D01-BE4B-48667FB2AAE1}" destId="{4D463AD0-8BB1-4F9F-BE9B-5D1F69F25221}" srcOrd="0" destOrd="0" presId="urn:microsoft.com/office/officeart/2005/8/layout/vList3"/>
    <dgm:cxn modelId="{919C60EB-B474-4012-B3A4-B71217C0F6DC}" type="presParOf" srcId="{4D463AD0-8BB1-4F9F-BE9B-5D1F69F25221}" destId="{44FDC926-82CB-4BE7-B77E-2B194EA84A38}" srcOrd="0" destOrd="0" presId="urn:microsoft.com/office/officeart/2005/8/layout/vList3"/>
    <dgm:cxn modelId="{F76929EE-B1B5-4559-AA22-7EA20B6C5351}" type="presParOf" srcId="{4D463AD0-8BB1-4F9F-BE9B-5D1F69F25221}" destId="{62872B38-A749-4CB7-BEAA-82CED4860BFB}" srcOrd="1" destOrd="0" presId="urn:microsoft.com/office/officeart/2005/8/layout/vList3"/>
    <dgm:cxn modelId="{0B295830-55D2-47A4-A477-78DCDC50942F}" type="presParOf" srcId="{D6A65B0B-4B02-4D01-BE4B-48667FB2AAE1}" destId="{16EB85C8-A6E2-46A5-9941-F1351269B72F}" srcOrd="1" destOrd="0" presId="urn:microsoft.com/office/officeart/2005/8/layout/vList3"/>
    <dgm:cxn modelId="{3FE83725-5EFA-40F5-ADFC-31231DA069C4}" type="presParOf" srcId="{D6A65B0B-4B02-4D01-BE4B-48667FB2AAE1}" destId="{4E51AA74-B427-4CFC-8C0A-560866F95A1D}" srcOrd="2" destOrd="0" presId="urn:microsoft.com/office/officeart/2005/8/layout/vList3"/>
    <dgm:cxn modelId="{33D4C1A6-ADB3-43CE-89E5-8D6B9EC36D21}" type="presParOf" srcId="{4E51AA74-B427-4CFC-8C0A-560866F95A1D}" destId="{F2D1000A-DC91-4048-833C-26F2BD49545A}" srcOrd="0" destOrd="0" presId="urn:microsoft.com/office/officeart/2005/8/layout/vList3"/>
    <dgm:cxn modelId="{EC2CC1A6-1328-4156-A006-8C31C3A822F2}" type="presParOf" srcId="{4E51AA74-B427-4CFC-8C0A-560866F95A1D}" destId="{2F0ACAC0-0881-431E-B908-3C0AC27D4790}" srcOrd="1" destOrd="0" presId="urn:microsoft.com/office/officeart/2005/8/layout/vList3"/>
    <dgm:cxn modelId="{39D58C6D-5080-43EE-8F80-9EFE17E00898}" type="presParOf" srcId="{D6A65B0B-4B02-4D01-BE4B-48667FB2AAE1}" destId="{3D43DDD0-9AAE-4F7C-B685-29EDF2F313BF}" srcOrd="3" destOrd="0" presId="urn:microsoft.com/office/officeart/2005/8/layout/vList3"/>
    <dgm:cxn modelId="{B558862C-F350-48CF-9FF7-AEC251D16A21}" type="presParOf" srcId="{D6A65B0B-4B02-4D01-BE4B-48667FB2AAE1}" destId="{34CC9AD3-8B84-4B49-A60D-8F4C8CE5726C}" srcOrd="4" destOrd="0" presId="urn:microsoft.com/office/officeart/2005/8/layout/vList3"/>
    <dgm:cxn modelId="{E9B34873-4E53-4FA4-A64F-64AFB3FE6F9D}" type="presParOf" srcId="{34CC9AD3-8B84-4B49-A60D-8F4C8CE5726C}" destId="{B643FFF5-6C7D-46B8-8337-7488AA65C33E}" srcOrd="0" destOrd="0" presId="urn:microsoft.com/office/officeart/2005/8/layout/vList3"/>
    <dgm:cxn modelId="{4068C429-4EA4-40CA-87FB-2A03191AE7C4}" type="presParOf" srcId="{34CC9AD3-8B84-4B49-A60D-8F4C8CE5726C}" destId="{7B3E17C5-4E88-4D68-B510-AFA5EDBBC46C}" srcOrd="1" destOrd="0" presId="urn:microsoft.com/office/officeart/2005/8/layout/vList3"/>
  </dgm:cxnLst>
  <dgm:bg/>
  <dgm:whole/>
</dgm:dataModel>
</file>

<file path=ppt/diagrams/data5.xml><?xml version="1.0" encoding="utf-8"?>
<dgm:dataModel xmlns:dgm="http://schemas.openxmlformats.org/drawingml/2006/diagram" xmlns:a="http://schemas.openxmlformats.org/drawingml/2006/main">
  <dgm:ptLst>
    <dgm:pt modelId="{97DDBA02-A9D9-4FBA-8C18-88752E58914A}"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DE214FE7-D747-4BA7-AA7A-395A676C3427}">
      <dgm:prSet phldrT="[Text]" custT="1"/>
      <dgm:spPr/>
      <dgm:t>
        <a:bodyPr/>
        <a:lstStyle/>
        <a:p>
          <a:r>
            <a:rPr lang="en-US" sz="2400" dirty="0" smtClean="0"/>
            <a:t>Phosphates are the naturally occurring form of the element </a:t>
          </a:r>
          <a:r>
            <a:rPr lang="en-US" sz="2400" dirty="0" smtClean="0">
              <a:hlinkClick xmlns:r="http://schemas.openxmlformats.org/officeDocument/2006/relationships" r:id="rId1" tooltip="Phosphorus"/>
            </a:rPr>
            <a:t>phosphorus</a:t>
          </a:r>
          <a:r>
            <a:rPr lang="en-US" sz="2400" dirty="0" smtClean="0"/>
            <a:t>, found in many </a:t>
          </a:r>
          <a:r>
            <a:rPr lang="en-US" sz="2400" dirty="0" smtClean="0">
              <a:hlinkClick xmlns:r="http://schemas.openxmlformats.org/officeDocument/2006/relationships" r:id="rId2" tooltip="Phosphate mineral"/>
            </a:rPr>
            <a:t>phosphate minerals</a:t>
          </a:r>
          <a:r>
            <a:rPr lang="en-US" sz="2400" dirty="0" smtClean="0"/>
            <a:t>.   In mineralogy and geology, phosphate refers to a rock or ore containing phosphate ions. Inorganic phosphates are mined to obtain phosphorus for use in agriculture and industry. </a:t>
          </a:r>
          <a:endParaRPr lang="en-US" sz="2400" dirty="0"/>
        </a:p>
      </dgm:t>
    </dgm:pt>
    <dgm:pt modelId="{A36A128C-B8E1-4650-B9FF-A12324BFDF5B}" type="parTrans" cxnId="{88AED101-C7C6-4F58-9BEB-5657B740DCDD}">
      <dgm:prSet/>
      <dgm:spPr/>
      <dgm:t>
        <a:bodyPr/>
        <a:lstStyle/>
        <a:p>
          <a:endParaRPr lang="en-US"/>
        </a:p>
      </dgm:t>
    </dgm:pt>
    <dgm:pt modelId="{FE8B24E3-8B0D-48A4-9FCB-9DBC03B0F68F}" type="sibTrans" cxnId="{88AED101-C7C6-4F58-9BEB-5657B740DCDD}">
      <dgm:prSet/>
      <dgm:spPr/>
      <dgm:t>
        <a:bodyPr/>
        <a:lstStyle/>
        <a:p>
          <a:endParaRPr lang="en-US"/>
        </a:p>
      </dgm:t>
    </dgm:pt>
    <dgm:pt modelId="{6F718042-2734-4C4E-9394-ECCE4E17D2E1}">
      <dgm:prSet phldrT="[Text]" custT="1"/>
      <dgm:spPr/>
      <dgm:t>
        <a:bodyPr/>
        <a:lstStyle/>
        <a:p>
          <a:r>
            <a:rPr lang="en-US" sz="2400" dirty="0" smtClean="0"/>
            <a:t>The largest </a:t>
          </a:r>
          <a:r>
            <a:rPr lang="en-US" sz="2400" dirty="0" smtClean="0">
              <a:hlinkClick xmlns:r="http://schemas.openxmlformats.org/officeDocument/2006/relationships" r:id="rId3" tooltip="Phosphorite"/>
            </a:rPr>
            <a:t>phosphorite</a:t>
          </a:r>
          <a:r>
            <a:rPr lang="en-US" sz="2400" dirty="0" smtClean="0"/>
            <a:t> or </a:t>
          </a:r>
          <a:r>
            <a:rPr lang="en-US" sz="2400" i="1" dirty="0" smtClean="0"/>
            <a:t>rock phosphate</a:t>
          </a:r>
          <a:r>
            <a:rPr lang="en-US" sz="2400" dirty="0" smtClean="0"/>
            <a:t> deposits in North America lie in the </a:t>
          </a:r>
          <a:r>
            <a:rPr lang="en-US" sz="2400" dirty="0" smtClean="0">
              <a:hlinkClick xmlns:r="http://schemas.openxmlformats.org/officeDocument/2006/relationships" r:id="rId4" tooltip="Bone Valley"/>
            </a:rPr>
            <a:t>Bone Valley</a:t>
          </a:r>
          <a:r>
            <a:rPr lang="en-US" sz="2400" dirty="0" smtClean="0"/>
            <a:t> region of central Florida, U.S.A., the Soda Springs region of Idaho, and the coast of North Carolina. Smaller deposits are located in Montana, Tennessee, Georgia and South Carolina near Charleston along Ashley Phosphate road. The small island nation of Nauru and its neighbor Banaba Island, which used to have massive phosphate deposits of the best quality, have been mined excessively. Rock phosphate can also be found in Egypt, Israel, Morocco, Navassa Island, Tunisia, Togo and Jordan, countries that have large phosphate mining industries.</a:t>
          </a:r>
          <a:endParaRPr lang="en-US" sz="2400" dirty="0"/>
        </a:p>
      </dgm:t>
    </dgm:pt>
    <dgm:pt modelId="{20F60C17-BC42-4482-9524-363CEB6AF115}" type="parTrans" cxnId="{0EB01D9A-B10A-42DC-A137-0AD84BAEADC2}">
      <dgm:prSet/>
      <dgm:spPr/>
      <dgm:t>
        <a:bodyPr/>
        <a:lstStyle/>
        <a:p>
          <a:endParaRPr lang="en-US"/>
        </a:p>
      </dgm:t>
    </dgm:pt>
    <dgm:pt modelId="{A33D5F93-AE05-4F5D-9718-A36DD76889F5}" type="sibTrans" cxnId="{0EB01D9A-B10A-42DC-A137-0AD84BAEADC2}">
      <dgm:prSet/>
      <dgm:spPr/>
      <dgm:t>
        <a:bodyPr/>
        <a:lstStyle/>
        <a:p>
          <a:endParaRPr lang="en-US"/>
        </a:p>
      </dgm:t>
    </dgm:pt>
    <dgm:pt modelId="{09697C9A-5B74-4942-B099-7341BB522BFC}" type="pres">
      <dgm:prSet presAssocID="{97DDBA02-A9D9-4FBA-8C18-88752E58914A}" presName="Name0" presStyleCnt="0">
        <dgm:presLayoutVars>
          <dgm:dir/>
          <dgm:animLvl val="lvl"/>
          <dgm:resizeHandles val="exact"/>
        </dgm:presLayoutVars>
      </dgm:prSet>
      <dgm:spPr/>
      <dgm:t>
        <a:bodyPr/>
        <a:lstStyle/>
        <a:p>
          <a:endParaRPr lang="en-US"/>
        </a:p>
      </dgm:t>
    </dgm:pt>
    <dgm:pt modelId="{03BD9357-DC22-47A8-9171-9F6BD6D78EE3}" type="pres">
      <dgm:prSet presAssocID="{DE214FE7-D747-4BA7-AA7A-395A676C3427}" presName="linNode" presStyleCnt="0"/>
      <dgm:spPr/>
    </dgm:pt>
    <dgm:pt modelId="{AE1B6A9A-75A9-4E56-8369-D5BEC31D3548}" type="pres">
      <dgm:prSet presAssocID="{DE214FE7-D747-4BA7-AA7A-395A676C3427}" presName="parentText" presStyleLbl="node1" presStyleIdx="0" presStyleCnt="2" custScaleX="272904" custScaleY="57976">
        <dgm:presLayoutVars>
          <dgm:chMax val="1"/>
          <dgm:bulletEnabled val="1"/>
        </dgm:presLayoutVars>
      </dgm:prSet>
      <dgm:spPr/>
      <dgm:t>
        <a:bodyPr/>
        <a:lstStyle/>
        <a:p>
          <a:endParaRPr lang="en-US"/>
        </a:p>
      </dgm:t>
    </dgm:pt>
    <dgm:pt modelId="{27D6ADD5-29B8-4E87-B592-7BD117DC4BD7}" type="pres">
      <dgm:prSet presAssocID="{FE8B24E3-8B0D-48A4-9FCB-9DBC03B0F68F}" presName="sp" presStyleCnt="0"/>
      <dgm:spPr/>
    </dgm:pt>
    <dgm:pt modelId="{7FD2EA80-5C56-4268-B97E-834CAD153DF1}" type="pres">
      <dgm:prSet presAssocID="{6F718042-2734-4C4E-9394-ECCE4E17D2E1}" presName="linNode" presStyleCnt="0"/>
      <dgm:spPr/>
    </dgm:pt>
    <dgm:pt modelId="{29208CDA-D892-4454-B518-2731A69D0D3D}" type="pres">
      <dgm:prSet presAssocID="{6F718042-2734-4C4E-9394-ECCE4E17D2E1}" presName="parentText" presStyleLbl="node1" presStyleIdx="1" presStyleCnt="2" custScaleX="277778">
        <dgm:presLayoutVars>
          <dgm:chMax val="1"/>
          <dgm:bulletEnabled val="1"/>
        </dgm:presLayoutVars>
      </dgm:prSet>
      <dgm:spPr/>
      <dgm:t>
        <a:bodyPr/>
        <a:lstStyle/>
        <a:p>
          <a:endParaRPr lang="en-US"/>
        </a:p>
      </dgm:t>
    </dgm:pt>
  </dgm:ptLst>
  <dgm:cxnLst>
    <dgm:cxn modelId="{88AED101-C7C6-4F58-9BEB-5657B740DCDD}" srcId="{97DDBA02-A9D9-4FBA-8C18-88752E58914A}" destId="{DE214FE7-D747-4BA7-AA7A-395A676C3427}" srcOrd="0" destOrd="0" parTransId="{A36A128C-B8E1-4650-B9FF-A12324BFDF5B}" sibTransId="{FE8B24E3-8B0D-48A4-9FCB-9DBC03B0F68F}"/>
    <dgm:cxn modelId="{60B29C97-BD2F-40D3-86DA-EB674D153FEE}" type="presOf" srcId="{DE214FE7-D747-4BA7-AA7A-395A676C3427}" destId="{AE1B6A9A-75A9-4E56-8369-D5BEC31D3548}" srcOrd="0" destOrd="0" presId="urn:microsoft.com/office/officeart/2005/8/layout/vList5"/>
    <dgm:cxn modelId="{52F22261-9D2D-4F11-8D1A-EF1D0CB03E16}" type="presOf" srcId="{97DDBA02-A9D9-4FBA-8C18-88752E58914A}" destId="{09697C9A-5B74-4942-B099-7341BB522BFC}" srcOrd="0" destOrd="0" presId="urn:microsoft.com/office/officeart/2005/8/layout/vList5"/>
    <dgm:cxn modelId="{3A82EABB-C504-450A-8FD5-3360EE860797}" type="presOf" srcId="{6F718042-2734-4C4E-9394-ECCE4E17D2E1}" destId="{29208CDA-D892-4454-B518-2731A69D0D3D}" srcOrd="0" destOrd="0" presId="urn:microsoft.com/office/officeart/2005/8/layout/vList5"/>
    <dgm:cxn modelId="{0EB01D9A-B10A-42DC-A137-0AD84BAEADC2}" srcId="{97DDBA02-A9D9-4FBA-8C18-88752E58914A}" destId="{6F718042-2734-4C4E-9394-ECCE4E17D2E1}" srcOrd="1" destOrd="0" parTransId="{20F60C17-BC42-4482-9524-363CEB6AF115}" sibTransId="{A33D5F93-AE05-4F5D-9718-A36DD76889F5}"/>
    <dgm:cxn modelId="{ED5F9B56-4677-4F78-82E6-19090A7C8B60}" type="presParOf" srcId="{09697C9A-5B74-4942-B099-7341BB522BFC}" destId="{03BD9357-DC22-47A8-9171-9F6BD6D78EE3}" srcOrd="0" destOrd="0" presId="urn:microsoft.com/office/officeart/2005/8/layout/vList5"/>
    <dgm:cxn modelId="{4CADBB09-7706-4EC8-B875-5FB622A53A80}" type="presParOf" srcId="{03BD9357-DC22-47A8-9171-9F6BD6D78EE3}" destId="{AE1B6A9A-75A9-4E56-8369-D5BEC31D3548}" srcOrd="0" destOrd="0" presId="urn:microsoft.com/office/officeart/2005/8/layout/vList5"/>
    <dgm:cxn modelId="{4F94A45E-9334-4F5B-AC54-11681F02A070}" type="presParOf" srcId="{09697C9A-5B74-4942-B099-7341BB522BFC}" destId="{27D6ADD5-29B8-4E87-B592-7BD117DC4BD7}" srcOrd="1" destOrd="0" presId="urn:microsoft.com/office/officeart/2005/8/layout/vList5"/>
    <dgm:cxn modelId="{C19D28E5-A549-4FEE-AD21-228EC134D247}" type="presParOf" srcId="{09697C9A-5B74-4942-B099-7341BB522BFC}" destId="{7FD2EA80-5C56-4268-B97E-834CAD153DF1}" srcOrd="2" destOrd="0" presId="urn:microsoft.com/office/officeart/2005/8/layout/vList5"/>
    <dgm:cxn modelId="{2F8264E1-6747-4824-93F1-C7336A2A366D}" type="presParOf" srcId="{7FD2EA80-5C56-4268-B97E-834CAD153DF1}" destId="{29208CDA-D892-4454-B518-2731A69D0D3D}" srcOrd="0" destOrd="0" presId="urn:microsoft.com/office/officeart/2005/8/layout/vList5"/>
  </dgm:cxnLst>
  <dgm:bg/>
  <dgm:whole/>
</dgm:dataModel>
</file>

<file path=ppt/diagrams/data6.xml><?xml version="1.0" encoding="utf-8"?>
<dgm:dataModel xmlns:dgm="http://schemas.openxmlformats.org/drawingml/2006/diagram" xmlns:a="http://schemas.openxmlformats.org/drawingml/2006/main">
  <dgm:ptLst>
    <dgm:pt modelId="{ED5F075E-326D-4A7F-A16A-E8FEE026B221}" type="doc">
      <dgm:prSet loTypeId="urn:microsoft.com/office/officeart/2005/8/layout/vList5" loCatId="list" qsTypeId="urn:microsoft.com/office/officeart/2005/8/quickstyle/simple1" qsCatId="simple" csTypeId="urn:microsoft.com/office/officeart/2005/8/colors/accent2_5" csCatId="accent2" phldr="1"/>
      <dgm:spPr/>
      <dgm:t>
        <a:bodyPr/>
        <a:lstStyle/>
        <a:p>
          <a:endParaRPr lang="en-US"/>
        </a:p>
      </dgm:t>
    </dgm:pt>
    <dgm:pt modelId="{6506E3CB-7EEC-43A4-9EBF-23C850E72AB8}">
      <dgm:prSet phldrT="[Text]"/>
      <dgm:spPr/>
      <dgm:t>
        <a:bodyPr/>
        <a:lstStyle/>
        <a:p>
          <a:pPr algn="ctr"/>
          <a:r>
            <a:rPr lang="en-US" dirty="0" smtClean="0"/>
            <a:t>Phosphorite mines are primarily found in:</a:t>
          </a:r>
        </a:p>
        <a:p>
          <a:pPr algn="l"/>
          <a:r>
            <a:rPr lang="en-US" b="1" dirty="0" smtClean="0"/>
            <a:t>North America</a:t>
          </a:r>
          <a:r>
            <a:rPr lang="en-US" dirty="0" smtClean="0"/>
            <a:t>: 	U.S.A., especially </a:t>
          </a:r>
          <a:r>
            <a:rPr lang="en-US" dirty="0" smtClean="0">
              <a:hlinkClick xmlns:r="http://schemas.openxmlformats.org/officeDocument/2006/relationships" r:id="rId1" tooltip="North Carolina"/>
            </a:rPr>
            <a:t>North Carolina</a:t>
          </a:r>
          <a:r>
            <a:rPr lang="en-US" dirty="0" smtClean="0"/>
            <a:t>, 	with lesser deposits in </a:t>
          </a:r>
          <a:r>
            <a:rPr lang="en-US" dirty="0" smtClean="0">
              <a:hlinkClick xmlns:r="http://schemas.openxmlformats.org/officeDocument/2006/relationships" r:id="rId2" tooltip="Florida"/>
            </a:rPr>
            <a:t>Florida</a:t>
          </a:r>
          <a:r>
            <a:rPr lang="en-US" dirty="0" smtClean="0"/>
            <a:t>, </a:t>
          </a:r>
          <a:r>
            <a:rPr lang="en-US" dirty="0" smtClean="0">
              <a:hlinkClick xmlns:r="http://schemas.openxmlformats.org/officeDocument/2006/relationships" r:id="rId3" tooltip="Idaho"/>
            </a:rPr>
            <a:t>Idaho</a:t>
          </a:r>
          <a:r>
            <a:rPr lang="en-US" dirty="0" smtClean="0"/>
            <a:t> and 	</a:t>
          </a:r>
          <a:r>
            <a:rPr lang="en-US" dirty="0" smtClean="0">
              <a:hlinkClick xmlns:r="http://schemas.openxmlformats.org/officeDocument/2006/relationships" r:id="rId4" tooltip="Tennessee"/>
            </a:rPr>
            <a:t>Tennessee</a:t>
          </a:r>
          <a:r>
            <a:rPr lang="en-US" dirty="0" smtClean="0"/>
            <a:t>.</a:t>
          </a:r>
        </a:p>
        <a:p>
          <a:pPr algn="l"/>
          <a:r>
            <a:rPr lang="en-US" b="1" dirty="0" smtClean="0"/>
            <a:t>Africa</a:t>
          </a:r>
          <a:r>
            <a:rPr lang="en-US" dirty="0" smtClean="0"/>
            <a:t>: 	</a:t>
          </a:r>
          <a:r>
            <a:rPr lang="en-US" dirty="0" smtClean="0">
              <a:hlinkClick xmlns:r="http://schemas.openxmlformats.org/officeDocument/2006/relationships" r:id="rId5" tooltip="Morocco"/>
            </a:rPr>
            <a:t>Morocco</a:t>
          </a:r>
          <a:r>
            <a:rPr lang="en-US" dirty="0" smtClean="0"/>
            <a:t>, mainly near </a:t>
          </a:r>
          <a:r>
            <a:rPr lang="en-US" dirty="0" err="1" smtClean="0">
              <a:hlinkClick xmlns:r="http://schemas.openxmlformats.org/officeDocument/2006/relationships" r:id="rId6" tooltip="Khouribga"/>
            </a:rPr>
            <a:t>Khouribga</a:t>
          </a:r>
          <a:r>
            <a:rPr lang="en-US" dirty="0" smtClean="0"/>
            <a:t> and 	</a:t>
          </a:r>
          <a:r>
            <a:rPr lang="en-US" dirty="0" err="1" smtClean="0">
              <a:hlinkClick xmlns:r="http://schemas.openxmlformats.org/officeDocument/2006/relationships" r:id="rId7" tooltip="Youssoufia"/>
            </a:rPr>
            <a:t>Youssoufia</a:t>
          </a:r>
          <a:r>
            <a:rPr lang="en-US" dirty="0" smtClean="0"/>
            <a:t>; </a:t>
          </a:r>
          <a:r>
            <a:rPr lang="en-US" dirty="0" smtClean="0">
              <a:hlinkClick xmlns:r="http://schemas.openxmlformats.org/officeDocument/2006/relationships" r:id="rId8" tooltip="Senegal"/>
            </a:rPr>
            <a:t>Senegal</a:t>
          </a:r>
          <a:r>
            <a:rPr lang="en-US" dirty="0" smtClean="0"/>
            <a:t>, </a:t>
          </a:r>
          <a:r>
            <a:rPr lang="en-US" dirty="0" smtClean="0">
              <a:hlinkClick xmlns:r="http://schemas.openxmlformats.org/officeDocument/2006/relationships" r:id="rId9" tooltip="Togo"/>
            </a:rPr>
            <a:t>Togo</a:t>
          </a:r>
          <a:r>
            <a:rPr lang="en-US" dirty="0" smtClean="0"/>
            <a:t>, </a:t>
          </a:r>
          <a:r>
            <a:rPr lang="en-US" dirty="0" smtClean="0">
              <a:hlinkClick xmlns:r="http://schemas.openxmlformats.org/officeDocument/2006/relationships" r:id="rId10" tooltip="Tunisia"/>
            </a:rPr>
            <a:t>Tunisia</a:t>
          </a:r>
          <a:r>
            <a:rPr lang="en-US" dirty="0" smtClean="0"/>
            <a:t> and 	</a:t>
          </a:r>
          <a:r>
            <a:rPr lang="en-US" dirty="0" smtClean="0">
              <a:hlinkClick xmlns:r="http://schemas.openxmlformats.org/officeDocument/2006/relationships" r:id="rId11" tooltip="Western Sahara"/>
            </a:rPr>
            <a:t>Western Sahara</a:t>
          </a:r>
          <a:r>
            <a:rPr lang="en-US" dirty="0" smtClean="0"/>
            <a:t>.</a:t>
          </a:r>
        </a:p>
        <a:p>
          <a:pPr algn="l"/>
          <a:r>
            <a:rPr lang="en-US" b="1" dirty="0" smtClean="0"/>
            <a:t>Middle East</a:t>
          </a:r>
          <a:r>
            <a:rPr lang="en-US" dirty="0" smtClean="0"/>
            <a:t>:   </a:t>
          </a:r>
          <a:r>
            <a:rPr lang="en-US" dirty="0" smtClean="0">
              <a:hlinkClick xmlns:r="http://schemas.openxmlformats.org/officeDocument/2006/relationships" r:id="rId12" tooltip="Israel"/>
            </a:rPr>
            <a:t>Israel</a:t>
          </a:r>
          <a:r>
            <a:rPr lang="en-US" dirty="0" smtClean="0"/>
            <a:t>, </a:t>
          </a:r>
          <a:r>
            <a:rPr lang="en-US" dirty="0" smtClean="0">
              <a:hlinkClick xmlns:r="http://schemas.openxmlformats.org/officeDocument/2006/relationships" r:id="rId13" tooltip="Saudi Arabia"/>
            </a:rPr>
            <a:t>Saudi Arabia</a:t>
          </a:r>
          <a:r>
            <a:rPr lang="en-US" dirty="0" smtClean="0"/>
            <a:t>, </a:t>
          </a:r>
          <a:r>
            <a:rPr lang="en-US" dirty="0" smtClean="0">
              <a:hlinkClick xmlns:r="http://schemas.openxmlformats.org/officeDocument/2006/relationships" r:id="rId14" tooltip="Jordan"/>
            </a:rPr>
            <a:t>Jordan</a:t>
          </a:r>
          <a:r>
            <a:rPr lang="en-US" dirty="0" smtClean="0"/>
            <a:t>, </a:t>
          </a:r>
          <a:r>
            <a:rPr lang="en-US" dirty="0" smtClean="0">
              <a:hlinkClick xmlns:r="http://schemas.openxmlformats.org/officeDocument/2006/relationships" r:id="rId15" tooltip="Iraq"/>
            </a:rPr>
            <a:t>Iraq</a:t>
          </a:r>
          <a:r>
            <a:rPr lang="en-US" dirty="0" smtClean="0"/>
            <a:t>, 	at the town of </a:t>
          </a:r>
          <a:r>
            <a:rPr lang="en-US" dirty="0" err="1" smtClean="0">
              <a:hlinkClick xmlns:r="http://schemas.openxmlformats.org/officeDocument/2006/relationships" r:id="rId16" tooltip="Akashat"/>
            </a:rPr>
            <a:t>Akashat</a:t>
          </a:r>
          <a:r>
            <a:rPr lang="en-US" dirty="0" smtClean="0"/>
            <a:t>, near </a:t>
          </a:r>
          <a:r>
            <a:rPr lang="en-US" dirty="0" smtClean="0"/>
            <a:t>the </a:t>
          </a:r>
          <a:r>
            <a:rPr lang="en-US" dirty="0" smtClean="0"/>
            <a:t>	Jordanian borders.</a:t>
          </a:r>
        </a:p>
        <a:p>
          <a:pPr algn="l"/>
          <a:r>
            <a:rPr lang="en-US" b="1" dirty="0" smtClean="0"/>
            <a:t>Oceania</a:t>
          </a:r>
          <a:r>
            <a:rPr lang="en-US" dirty="0" smtClean="0"/>
            <a:t>: </a:t>
          </a:r>
          <a:r>
            <a:rPr lang="en-US" dirty="0" smtClean="0">
              <a:hlinkClick xmlns:r="http://schemas.openxmlformats.org/officeDocument/2006/relationships" r:id="rId17" tooltip="Australia"/>
            </a:rPr>
            <a:t>Australia</a:t>
          </a:r>
          <a:r>
            <a:rPr lang="en-US" dirty="0" smtClean="0"/>
            <a:t>, </a:t>
          </a:r>
          <a:r>
            <a:rPr lang="en-US" dirty="0" err="1" smtClean="0">
              <a:hlinkClick xmlns:r="http://schemas.openxmlformats.org/officeDocument/2006/relationships" r:id="rId18" tooltip="Makatea"/>
            </a:rPr>
            <a:t>Makatea</a:t>
          </a:r>
          <a:r>
            <a:rPr lang="en-US" dirty="0" smtClean="0"/>
            <a:t>, </a:t>
          </a:r>
          <a:r>
            <a:rPr lang="en-US" dirty="0" smtClean="0">
              <a:hlinkClick xmlns:r="http://schemas.openxmlformats.org/officeDocument/2006/relationships" r:id="rId19" tooltip="Nauru"/>
            </a:rPr>
            <a:t>Nauru</a:t>
          </a:r>
          <a:r>
            <a:rPr lang="en-US" dirty="0" smtClean="0"/>
            <a:t>, </a:t>
          </a:r>
          <a:r>
            <a:rPr lang="en-US" dirty="0" smtClean="0">
              <a:hlinkClick xmlns:r="http://schemas.openxmlformats.org/officeDocument/2006/relationships" r:id="rId20" tooltip="Ocean Island"/>
            </a:rPr>
            <a:t>Ocean Island</a:t>
          </a:r>
          <a:r>
            <a:rPr lang="en-US" dirty="0" smtClean="0"/>
            <a:t>.</a:t>
          </a:r>
          <a:endParaRPr lang="en-US" dirty="0"/>
        </a:p>
      </dgm:t>
    </dgm:pt>
    <dgm:pt modelId="{FE5B1D33-42DA-4265-9BE9-520263B2D2AD}" type="parTrans" cxnId="{F959D465-B142-4902-9FBE-69DDB4750BB5}">
      <dgm:prSet/>
      <dgm:spPr/>
      <dgm:t>
        <a:bodyPr/>
        <a:lstStyle/>
        <a:p>
          <a:endParaRPr lang="en-US"/>
        </a:p>
      </dgm:t>
    </dgm:pt>
    <dgm:pt modelId="{71E65C2B-880A-4565-AEC5-06D73C4DABE7}" type="sibTrans" cxnId="{F959D465-B142-4902-9FBE-69DDB4750BB5}">
      <dgm:prSet/>
      <dgm:spPr/>
      <dgm:t>
        <a:bodyPr/>
        <a:lstStyle/>
        <a:p>
          <a:endParaRPr lang="en-US"/>
        </a:p>
      </dgm:t>
    </dgm:pt>
    <dgm:pt modelId="{FEEC1754-283C-4ED1-A758-F082F4FDC9EB}" type="pres">
      <dgm:prSet presAssocID="{ED5F075E-326D-4A7F-A16A-E8FEE026B221}" presName="Name0" presStyleCnt="0">
        <dgm:presLayoutVars>
          <dgm:dir/>
          <dgm:animLvl val="lvl"/>
          <dgm:resizeHandles val="exact"/>
        </dgm:presLayoutVars>
      </dgm:prSet>
      <dgm:spPr/>
      <dgm:t>
        <a:bodyPr/>
        <a:lstStyle/>
        <a:p>
          <a:endParaRPr lang="en-US"/>
        </a:p>
      </dgm:t>
    </dgm:pt>
    <dgm:pt modelId="{2358767C-FBF0-4E13-A30F-20590A58CA49}" type="pres">
      <dgm:prSet presAssocID="{6506E3CB-7EEC-43A4-9EBF-23C850E72AB8}" presName="linNode" presStyleCnt="0"/>
      <dgm:spPr/>
    </dgm:pt>
    <dgm:pt modelId="{949B56BB-FBC0-4221-8766-18FC4CE051D4}" type="pres">
      <dgm:prSet presAssocID="{6506E3CB-7EEC-43A4-9EBF-23C850E72AB8}" presName="parentText" presStyleLbl="node1" presStyleIdx="0" presStyleCnt="1" custScaleX="2000000" custLinFactNeighborX="-1565">
        <dgm:presLayoutVars>
          <dgm:chMax val="1"/>
          <dgm:bulletEnabled val="1"/>
        </dgm:presLayoutVars>
      </dgm:prSet>
      <dgm:spPr/>
      <dgm:t>
        <a:bodyPr/>
        <a:lstStyle/>
        <a:p>
          <a:endParaRPr lang="en-US"/>
        </a:p>
      </dgm:t>
    </dgm:pt>
  </dgm:ptLst>
  <dgm:cxnLst>
    <dgm:cxn modelId="{FFC5570C-1EAA-482D-BF14-8C86701BD819}" type="presOf" srcId="{6506E3CB-7EEC-43A4-9EBF-23C850E72AB8}" destId="{949B56BB-FBC0-4221-8766-18FC4CE051D4}" srcOrd="0" destOrd="0" presId="urn:microsoft.com/office/officeart/2005/8/layout/vList5"/>
    <dgm:cxn modelId="{F959D465-B142-4902-9FBE-69DDB4750BB5}" srcId="{ED5F075E-326D-4A7F-A16A-E8FEE026B221}" destId="{6506E3CB-7EEC-43A4-9EBF-23C850E72AB8}" srcOrd="0" destOrd="0" parTransId="{FE5B1D33-42DA-4265-9BE9-520263B2D2AD}" sibTransId="{71E65C2B-880A-4565-AEC5-06D73C4DABE7}"/>
    <dgm:cxn modelId="{1ACDC4BF-C00E-40CC-A9A9-1DFF0EED0DF3}" type="presOf" srcId="{ED5F075E-326D-4A7F-A16A-E8FEE026B221}" destId="{FEEC1754-283C-4ED1-A758-F082F4FDC9EB}" srcOrd="0" destOrd="0" presId="urn:microsoft.com/office/officeart/2005/8/layout/vList5"/>
    <dgm:cxn modelId="{E125ED9C-6911-4DDC-B331-181E66FFE61C}" type="presParOf" srcId="{FEEC1754-283C-4ED1-A758-F082F4FDC9EB}" destId="{2358767C-FBF0-4E13-A30F-20590A58CA49}" srcOrd="0" destOrd="0" presId="urn:microsoft.com/office/officeart/2005/8/layout/vList5"/>
    <dgm:cxn modelId="{8444815E-AA76-49F9-8CA0-D87F8AA5D3ED}" type="presParOf" srcId="{2358767C-FBF0-4E13-A30F-20590A58CA49}" destId="{949B56BB-FBC0-4221-8766-18FC4CE051D4}" srcOrd="0" destOrd="0" presId="urn:microsoft.com/office/officeart/2005/8/layout/vList5"/>
  </dgm:cxnLst>
  <dgm:bg/>
  <dgm:whole/>
</dgm:dataModel>
</file>

<file path=ppt/diagrams/data7.xml><?xml version="1.0" encoding="utf-8"?>
<dgm:dataModel xmlns:dgm="http://schemas.openxmlformats.org/drawingml/2006/diagram" xmlns:a="http://schemas.openxmlformats.org/drawingml/2006/main">
  <dgm:ptLst>
    <dgm:pt modelId="{FC2B611F-BE5D-40B5-9A45-A62B783EF13F}" type="doc">
      <dgm:prSet loTypeId="urn:microsoft.com/office/officeart/2005/8/layout/process4" loCatId="list" qsTypeId="urn:microsoft.com/office/officeart/2005/8/quickstyle/simple1" qsCatId="simple" csTypeId="urn:microsoft.com/office/officeart/2005/8/colors/colorful4" csCatId="colorful" phldr="1"/>
      <dgm:spPr/>
      <dgm:t>
        <a:bodyPr/>
        <a:lstStyle/>
        <a:p>
          <a:endParaRPr lang="en-US"/>
        </a:p>
      </dgm:t>
    </dgm:pt>
    <dgm:pt modelId="{45639BFE-A405-4034-BE1D-80EC01FFC110}">
      <dgm:prSet phldrT="[Text]" custT="1"/>
      <dgm:spPr/>
      <dgm:t>
        <a:bodyPr/>
        <a:lstStyle/>
        <a:p>
          <a:r>
            <a:rPr lang="en-US" sz="2400" dirty="0" smtClean="0"/>
            <a:t>Coal </a:t>
          </a:r>
          <a:r>
            <a:rPr lang="en-US" sz="2400" dirty="0" smtClean="0"/>
            <a:t>develops </a:t>
          </a:r>
          <a:r>
            <a:rPr lang="en-US" sz="2400" dirty="0" smtClean="0"/>
            <a:t>as layers of plant matter accumulate at the bottom of a body of water. </a:t>
          </a:r>
          <a:endParaRPr lang="en-US" sz="2400" dirty="0"/>
        </a:p>
      </dgm:t>
    </dgm:pt>
    <dgm:pt modelId="{371524C2-7E89-4E26-AF1B-851EE7F41016}" type="parTrans" cxnId="{28B1FEB6-F385-4B33-B8B8-45FDF03A93C6}">
      <dgm:prSet/>
      <dgm:spPr/>
      <dgm:t>
        <a:bodyPr/>
        <a:lstStyle/>
        <a:p>
          <a:endParaRPr lang="en-US"/>
        </a:p>
      </dgm:t>
    </dgm:pt>
    <dgm:pt modelId="{F60EEA5B-FE86-4830-BC22-6129877AABFD}" type="sibTrans" cxnId="{28B1FEB6-F385-4B33-B8B8-45FDF03A93C6}">
      <dgm:prSet/>
      <dgm:spPr/>
      <dgm:t>
        <a:bodyPr/>
        <a:lstStyle/>
        <a:p>
          <a:endParaRPr lang="en-US"/>
        </a:p>
      </dgm:t>
    </dgm:pt>
    <dgm:pt modelId="{3FC500F1-D049-4470-97FD-2333CFA28625}">
      <dgm:prSet phldrT="[Text]" custT="1"/>
      <dgm:spPr/>
      <dgm:t>
        <a:bodyPr/>
        <a:lstStyle/>
        <a:p>
          <a:r>
            <a:rPr lang="en-US" sz="2400" dirty="0" smtClean="0"/>
            <a:t>This trapped atmospheric carbon in the ground in immense peat bogs </a:t>
          </a:r>
          <a:r>
            <a:rPr lang="en-US" sz="2400" dirty="0" smtClean="0"/>
            <a:t>will </a:t>
          </a:r>
          <a:r>
            <a:rPr lang="en-US" sz="2400" dirty="0" smtClean="0"/>
            <a:t>eventually </a:t>
          </a:r>
          <a:r>
            <a:rPr lang="en-US" sz="2400" dirty="0" smtClean="0"/>
            <a:t>be </a:t>
          </a:r>
          <a:r>
            <a:rPr lang="en-US" sz="2400" dirty="0" smtClean="0"/>
            <a:t>covered over and deeply buried by sediments under which </a:t>
          </a:r>
          <a:r>
            <a:rPr lang="en-US" sz="2400" dirty="0" smtClean="0"/>
            <a:t>they will metamorphose </a:t>
          </a:r>
          <a:r>
            <a:rPr lang="en-US" sz="2400" dirty="0" smtClean="0"/>
            <a:t>into coal. </a:t>
          </a:r>
          <a:endParaRPr lang="en-US" sz="2400" dirty="0"/>
        </a:p>
      </dgm:t>
    </dgm:pt>
    <dgm:pt modelId="{CF37BD61-869C-43A2-9552-9AAAA281CC29}" type="parTrans" cxnId="{A043F6E1-EFA2-43B3-979F-33B57612B86C}">
      <dgm:prSet/>
      <dgm:spPr/>
      <dgm:t>
        <a:bodyPr/>
        <a:lstStyle/>
        <a:p>
          <a:endParaRPr lang="en-US"/>
        </a:p>
      </dgm:t>
    </dgm:pt>
    <dgm:pt modelId="{54A53C52-D976-4E49-A600-50A4104D6636}" type="sibTrans" cxnId="{A043F6E1-EFA2-43B3-979F-33B57612B86C}">
      <dgm:prSet/>
      <dgm:spPr/>
      <dgm:t>
        <a:bodyPr/>
        <a:lstStyle/>
        <a:p>
          <a:endParaRPr lang="en-US"/>
        </a:p>
      </dgm:t>
    </dgm:pt>
    <dgm:pt modelId="{0CF4857E-8759-4510-AAA1-71BAB9460C8A}">
      <dgm:prSet phldrT="[Text]" custT="1"/>
      <dgm:spPr/>
      <dgm:t>
        <a:bodyPr/>
        <a:lstStyle/>
        <a:p>
          <a:r>
            <a:rPr lang="en-US" sz="2400" dirty="0" smtClean="0"/>
            <a:t>Over time, the chemical and physical properties of the plant remains (believed to mainly have been fern-like species antedating more modern plant and tree species) </a:t>
          </a:r>
          <a:r>
            <a:rPr lang="en-US" sz="2400" dirty="0" smtClean="0"/>
            <a:t>will be </a:t>
          </a:r>
          <a:r>
            <a:rPr lang="en-US" sz="2400" dirty="0" smtClean="0"/>
            <a:t>changed by geological action to create a solid material.</a:t>
          </a:r>
          <a:endParaRPr lang="en-US" sz="2400" dirty="0"/>
        </a:p>
      </dgm:t>
    </dgm:pt>
    <dgm:pt modelId="{692B0632-D73A-43FD-ABDF-2F366A99C5C3}" type="parTrans" cxnId="{4156AD0D-E4B7-4F7F-B8D4-287CA5AB60E5}">
      <dgm:prSet/>
      <dgm:spPr/>
      <dgm:t>
        <a:bodyPr/>
        <a:lstStyle/>
        <a:p>
          <a:endParaRPr lang="en-US"/>
        </a:p>
      </dgm:t>
    </dgm:pt>
    <dgm:pt modelId="{B1EFFF73-7528-40FD-92F6-37AF02A54620}" type="sibTrans" cxnId="{4156AD0D-E4B7-4F7F-B8D4-287CA5AB60E5}">
      <dgm:prSet/>
      <dgm:spPr/>
      <dgm:t>
        <a:bodyPr/>
        <a:lstStyle/>
        <a:p>
          <a:endParaRPr lang="en-US"/>
        </a:p>
      </dgm:t>
    </dgm:pt>
    <dgm:pt modelId="{E9AF7AEB-F1A3-4352-A385-244A44DF963F}">
      <dgm:prSet phldrT="[Text]" custT="1"/>
      <dgm:spPr/>
      <dgm:t>
        <a:bodyPr/>
        <a:lstStyle/>
        <a:p>
          <a:r>
            <a:rPr lang="en-US" sz="2400" dirty="0" smtClean="0"/>
            <a:t>For the process </a:t>
          </a:r>
          <a:r>
            <a:rPr lang="en-US" sz="2400" dirty="0" smtClean="0"/>
            <a:t>of coal development to continue, </a:t>
          </a:r>
          <a:r>
            <a:rPr lang="en-US" sz="2400" dirty="0" smtClean="0"/>
            <a:t>the plant matter must be protected from biodegradation and oxidization, usually by mud or acidic water. </a:t>
          </a:r>
          <a:r>
            <a:rPr lang="en-US" sz="2400" dirty="0" smtClean="0"/>
            <a:t> This condition is provided by the </a:t>
          </a:r>
          <a:r>
            <a:rPr lang="en-US" sz="2400" dirty="0" smtClean="0"/>
            <a:t>wide shallow seas of the Carboniferous </a:t>
          </a:r>
          <a:r>
            <a:rPr lang="en-US" sz="2400" dirty="0" smtClean="0"/>
            <a:t>period. </a:t>
          </a:r>
          <a:endParaRPr lang="en-US" sz="2400" dirty="0"/>
        </a:p>
      </dgm:t>
    </dgm:pt>
    <dgm:pt modelId="{3EFE8BE9-04F9-405E-8E80-C81EA2DCFA29}" type="parTrans" cxnId="{136BB221-D19A-40F7-9562-0FB600C0FDEE}">
      <dgm:prSet/>
      <dgm:spPr/>
      <dgm:t>
        <a:bodyPr/>
        <a:lstStyle/>
        <a:p>
          <a:endParaRPr lang="en-US"/>
        </a:p>
      </dgm:t>
    </dgm:pt>
    <dgm:pt modelId="{2F1B277B-67F1-4F8C-BBF0-431191AA7868}" type="sibTrans" cxnId="{136BB221-D19A-40F7-9562-0FB600C0FDEE}">
      <dgm:prSet/>
      <dgm:spPr/>
      <dgm:t>
        <a:bodyPr/>
        <a:lstStyle/>
        <a:p>
          <a:endParaRPr lang="en-US"/>
        </a:p>
      </dgm:t>
    </dgm:pt>
    <dgm:pt modelId="{AD36275B-64F0-45B8-B2A2-D257E3CFF9D1}" type="pres">
      <dgm:prSet presAssocID="{FC2B611F-BE5D-40B5-9A45-A62B783EF13F}" presName="Name0" presStyleCnt="0">
        <dgm:presLayoutVars>
          <dgm:dir/>
          <dgm:animLvl val="lvl"/>
          <dgm:resizeHandles val="exact"/>
        </dgm:presLayoutVars>
      </dgm:prSet>
      <dgm:spPr/>
      <dgm:t>
        <a:bodyPr/>
        <a:lstStyle/>
        <a:p>
          <a:endParaRPr lang="en-US"/>
        </a:p>
      </dgm:t>
    </dgm:pt>
    <dgm:pt modelId="{6F2412BC-A958-45F8-9FD8-CE1161F5D64B}" type="pres">
      <dgm:prSet presAssocID="{0CF4857E-8759-4510-AAA1-71BAB9460C8A}" presName="boxAndChildren" presStyleCnt="0"/>
      <dgm:spPr/>
    </dgm:pt>
    <dgm:pt modelId="{6AF25A08-A8C4-4EF7-A3EF-EF27FE4CD15C}" type="pres">
      <dgm:prSet presAssocID="{0CF4857E-8759-4510-AAA1-71BAB9460C8A}" presName="parentTextBox" presStyleLbl="node1" presStyleIdx="0" presStyleCnt="4" custScaleY="126449"/>
      <dgm:spPr/>
      <dgm:t>
        <a:bodyPr/>
        <a:lstStyle/>
        <a:p>
          <a:endParaRPr lang="en-US"/>
        </a:p>
      </dgm:t>
    </dgm:pt>
    <dgm:pt modelId="{88ADADE5-4835-4032-8AEC-804FF02241D5}" type="pres">
      <dgm:prSet presAssocID="{54A53C52-D976-4E49-A600-50A4104D6636}" presName="sp" presStyleCnt="0"/>
      <dgm:spPr/>
    </dgm:pt>
    <dgm:pt modelId="{088E33D9-B58E-46E0-AF40-3BDFCF72699E}" type="pres">
      <dgm:prSet presAssocID="{3FC500F1-D049-4470-97FD-2333CFA28625}" presName="arrowAndChildren" presStyleCnt="0"/>
      <dgm:spPr/>
    </dgm:pt>
    <dgm:pt modelId="{351BED0E-BB74-4AEB-9E7D-68659886F118}" type="pres">
      <dgm:prSet presAssocID="{3FC500F1-D049-4470-97FD-2333CFA28625}" presName="parentTextArrow" presStyleLbl="node1" presStyleIdx="1" presStyleCnt="4" custScaleY="98389"/>
      <dgm:spPr/>
      <dgm:t>
        <a:bodyPr/>
        <a:lstStyle/>
        <a:p>
          <a:endParaRPr lang="en-US"/>
        </a:p>
      </dgm:t>
    </dgm:pt>
    <dgm:pt modelId="{E2FF1DDD-1E22-4D6F-8C7F-D854859EAA4B}" type="pres">
      <dgm:prSet presAssocID="{2F1B277B-67F1-4F8C-BBF0-431191AA7868}" presName="sp" presStyleCnt="0"/>
      <dgm:spPr/>
    </dgm:pt>
    <dgm:pt modelId="{CB865CEB-43C9-4041-B4B0-0A426639F64C}" type="pres">
      <dgm:prSet presAssocID="{E9AF7AEB-F1A3-4352-A385-244A44DF963F}" presName="arrowAndChildren" presStyleCnt="0"/>
      <dgm:spPr/>
    </dgm:pt>
    <dgm:pt modelId="{13559B8D-7BAF-48F6-B76B-CB14CB0ECBCA}" type="pres">
      <dgm:prSet presAssocID="{E9AF7AEB-F1A3-4352-A385-244A44DF963F}" presName="parentTextArrow" presStyleLbl="node1" presStyleIdx="2" presStyleCnt="4" custScaleY="121389"/>
      <dgm:spPr/>
      <dgm:t>
        <a:bodyPr/>
        <a:lstStyle/>
        <a:p>
          <a:endParaRPr lang="en-US"/>
        </a:p>
      </dgm:t>
    </dgm:pt>
    <dgm:pt modelId="{B7368469-67B4-47B8-A9D3-440A6F57D451}" type="pres">
      <dgm:prSet presAssocID="{F60EEA5B-FE86-4830-BC22-6129877AABFD}" presName="sp" presStyleCnt="0"/>
      <dgm:spPr/>
    </dgm:pt>
    <dgm:pt modelId="{BC68B3BB-45F1-4206-A18F-BCCDFC9EA58C}" type="pres">
      <dgm:prSet presAssocID="{45639BFE-A405-4034-BE1D-80EC01FFC110}" presName="arrowAndChildren" presStyleCnt="0"/>
      <dgm:spPr/>
    </dgm:pt>
    <dgm:pt modelId="{0E616603-1177-4344-B7CA-B45ABCCC5B56}" type="pres">
      <dgm:prSet presAssocID="{45639BFE-A405-4034-BE1D-80EC01FFC110}" presName="parentTextArrow" presStyleLbl="node1" presStyleIdx="3" presStyleCnt="4" custScaleY="70201"/>
      <dgm:spPr/>
      <dgm:t>
        <a:bodyPr/>
        <a:lstStyle/>
        <a:p>
          <a:endParaRPr lang="en-US"/>
        </a:p>
      </dgm:t>
    </dgm:pt>
  </dgm:ptLst>
  <dgm:cxnLst>
    <dgm:cxn modelId="{CAD2B3C0-CA03-4119-B68A-46ABBD96C58C}" type="presOf" srcId="{3FC500F1-D049-4470-97FD-2333CFA28625}" destId="{351BED0E-BB74-4AEB-9E7D-68659886F118}" srcOrd="0" destOrd="0" presId="urn:microsoft.com/office/officeart/2005/8/layout/process4"/>
    <dgm:cxn modelId="{4156AD0D-E4B7-4F7F-B8D4-287CA5AB60E5}" srcId="{FC2B611F-BE5D-40B5-9A45-A62B783EF13F}" destId="{0CF4857E-8759-4510-AAA1-71BAB9460C8A}" srcOrd="3" destOrd="0" parTransId="{692B0632-D73A-43FD-ABDF-2F366A99C5C3}" sibTransId="{B1EFFF73-7528-40FD-92F6-37AF02A54620}"/>
    <dgm:cxn modelId="{28B1FEB6-F385-4B33-B8B8-45FDF03A93C6}" srcId="{FC2B611F-BE5D-40B5-9A45-A62B783EF13F}" destId="{45639BFE-A405-4034-BE1D-80EC01FFC110}" srcOrd="0" destOrd="0" parTransId="{371524C2-7E89-4E26-AF1B-851EE7F41016}" sibTransId="{F60EEA5B-FE86-4830-BC22-6129877AABFD}"/>
    <dgm:cxn modelId="{D9A2453B-6C95-4157-BCDC-EBD41DAC4045}" type="presOf" srcId="{45639BFE-A405-4034-BE1D-80EC01FFC110}" destId="{0E616603-1177-4344-B7CA-B45ABCCC5B56}" srcOrd="0" destOrd="0" presId="urn:microsoft.com/office/officeart/2005/8/layout/process4"/>
    <dgm:cxn modelId="{0FCBEFDB-945D-4B2F-891B-8E81E34F9BCF}" type="presOf" srcId="{0CF4857E-8759-4510-AAA1-71BAB9460C8A}" destId="{6AF25A08-A8C4-4EF7-A3EF-EF27FE4CD15C}" srcOrd="0" destOrd="0" presId="urn:microsoft.com/office/officeart/2005/8/layout/process4"/>
    <dgm:cxn modelId="{DA9C90FE-6BAF-4B1D-A9C3-5562A15CE2F8}" type="presOf" srcId="{FC2B611F-BE5D-40B5-9A45-A62B783EF13F}" destId="{AD36275B-64F0-45B8-B2A2-D257E3CFF9D1}" srcOrd="0" destOrd="0" presId="urn:microsoft.com/office/officeart/2005/8/layout/process4"/>
    <dgm:cxn modelId="{136BB221-D19A-40F7-9562-0FB600C0FDEE}" srcId="{FC2B611F-BE5D-40B5-9A45-A62B783EF13F}" destId="{E9AF7AEB-F1A3-4352-A385-244A44DF963F}" srcOrd="1" destOrd="0" parTransId="{3EFE8BE9-04F9-405E-8E80-C81EA2DCFA29}" sibTransId="{2F1B277B-67F1-4F8C-BBF0-431191AA7868}"/>
    <dgm:cxn modelId="{A043F6E1-EFA2-43B3-979F-33B57612B86C}" srcId="{FC2B611F-BE5D-40B5-9A45-A62B783EF13F}" destId="{3FC500F1-D049-4470-97FD-2333CFA28625}" srcOrd="2" destOrd="0" parTransId="{CF37BD61-869C-43A2-9552-9AAAA281CC29}" sibTransId="{54A53C52-D976-4E49-A600-50A4104D6636}"/>
    <dgm:cxn modelId="{73C07693-6AC5-4867-AF39-E8EBBAFF3176}" type="presOf" srcId="{E9AF7AEB-F1A3-4352-A385-244A44DF963F}" destId="{13559B8D-7BAF-48F6-B76B-CB14CB0ECBCA}" srcOrd="0" destOrd="0" presId="urn:microsoft.com/office/officeart/2005/8/layout/process4"/>
    <dgm:cxn modelId="{8C7D6A76-BD3D-491A-84A4-77BD721E1E85}" type="presParOf" srcId="{AD36275B-64F0-45B8-B2A2-D257E3CFF9D1}" destId="{6F2412BC-A958-45F8-9FD8-CE1161F5D64B}" srcOrd="0" destOrd="0" presId="urn:microsoft.com/office/officeart/2005/8/layout/process4"/>
    <dgm:cxn modelId="{7F9A2021-BECB-45A0-B54B-CF95EA66DF8F}" type="presParOf" srcId="{6F2412BC-A958-45F8-9FD8-CE1161F5D64B}" destId="{6AF25A08-A8C4-4EF7-A3EF-EF27FE4CD15C}" srcOrd="0" destOrd="0" presId="urn:microsoft.com/office/officeart/2005/8/layout/process4"/>
    <dgm:cxn modelId="{69115627-5DBC-44C2-9A98-771BD4EA0012}" type="presParOf" srcId="{AD36275B-64F0-45B8-B2A2-D257E3CFF9D1}" destId="{88ADADE5-4835-4032-8AEC-804FF02241D5}" srcOrd="1" destOrd="0" presId="urn:microsoft.com/office/officeart/2005/8/layout/process4"/>
    <dgm:cxn modelId="{EE981A73-7523-4FEB-BCDC-BD9F79A67C25}" type="presParOf" srcId="{AD36275B-64F0-45B8-B2A2-D257E3CFF9D1}" destId="{088E33D9-B58E-46E0-AF40-3BDFCF72699E}" srcOrd="2" destOrd="0" presId="urn:microsoft.com/office/officeart/2005/8/layout/process4"/>
    <dgm:cxn modelId="{A025B969-7AAB-438F-8A01-24BE66BC7947}" type="presParOf" srcId="{088E33D9-B58E-46E0-AF40-3BDFCF72699E}" destId="{351BED0E-BB74-4AEB-9E7D-68659886F118}" srcOrd="0" destOrd="0" presId="urn:microsoft.com/office/officeart/2005/8/layout/process4"/>
    <dgm:cxn modelId="{1DA7FB53-4886-46A1-8D0A-084584A82C41}" type="presParOf" srcId="{AD36275B-64F0-45B8-B2A2-D257E3CFF9D1}" destId="{E2FF1DDD-1E22-4D6F-8C7F-D854859EAA4B}" srcOrd="3" destOrd="0" presId="urn:microsoft.com/office/officeart/2005/8/layout/process4"/>
    <dgm:cxn modelId="{B13139F9-1A2A-4CBA-A69C-E4CC35FF873E}" type="presParOf" srcId="{AD36275B-64F0-45B8-B2A2-D257E3CFF9D1}" destId="{CB865CEB-43C9-4041-B4B0-0A426639F64C}" srcOrd="4" destOrd="0" presId="urn:microsoft.com/office/officeart/2005/8/layout/process4"/>
    <dgm:cxn modelId="{996E10DE-68B7-4262-8227-2190C8534AE7}" type="presParOf" srcId="{CB865CEB-43C9-4041-B4B0-0A426639F64C}" destId="{13559B8D-7BAF-48F6-B76B-CB14CB0ECBCA}" srcOrd="0" destOrd="0" presId="urn:microsoft.com/office/officeart/2005/8/layout/process4"/>
    <dgm:cxn modelId="{69FD3241-E043-49BE-9FFC-E97350A13332}" type="presParOf" srcId="{AD36275B-64F0-45B8-B2A2-D257E3CFF9D1}" destId="{B7368469-67B4-47B8-A9D3-440A6F57D451}" srcOrd="5" destOrd="0" presId="urn:microsoft.com/office/officeart/2005/8/layout/process4"/>
    <dgm:cxn modelId="{099EF2CE-7527-4526-A8AE-5CBA7D3CE969}" type="presParOf" srcId="{AD36275B-64F0-45B8-B2A2-D257E3CFF9D1}" destId="{BC68B3BB-45F1-4206-A18F-BCCDFC9EA58C}" srcOrd="6" destOrd="0" presId="urn:microsoft.com/office/officeart/2005/8/layout/process4"/>
    <dgm:cxn modelId="{E91D0CD2-BF55-4CEA-BAF7-78C1D053C23A}" type="presParOf" srcId="{BC68B3BB-45F1-4206-A18F-BCCDFC9EA58C}" destId="{0E616603-1177-4344-B7CA-B45ABCCC5B56}" srcOrd="0" destOrd="0" presId="urn:microsoft.com/office/officeart/2005/8/layout/process4"/>
  </dgm:cxnLst>
  <dgm:bg/>
  <dgm:whole/>
</dgm:dataModel>
</file>

<file path=ppt/diagrams/data8.xml><?xml version="1.0" encoding="utf-8"?>
<dgm:dataModel xmlns:dgm="http://schemas.openxmlformats.org/drawingml/2006/diagram" xmlns:a="http://schemas.openxmlformats.org/drawingml/2006/main">
  <dgm:ptLst>
    <dgm:pt modelId="{259229CA-3785-43E6-9913-06F09BBC70FD}" type="doc">
      <dgm:prSet loTypeId="urn:microsoft.com/office/officeart/2005/8/layout/vList5" loCatId="list" qsTypeId="urn:microsoft.com/office/officeart/2005/8/quickstyle/simple1" qsCatId="simple" csTypeId="urn:microsoft.com/office/officeart/2005/8/colors/accent1_5" csCatId="accent1" phldr="1"/>
      <dgm:spPr/>
      <dgm:t>
        <a:bodyPr/>
        <a:lstStyle/>
        <a:p>
          <a:endParaRPr lang="en-US"/>
        </a:p>
      </dgm:t>
    </dgm:pt>
    <dgm:pt modelId="{C0C3CC51-44C4-4A50-A415-16F947DC4FCB}">
      <dgm:prSet phldrT="[Text]" custT="1"/>
      <dgm:spPr/>
      <dgm:t>
        <a:bodyPr/>
        <a:lstStyle/>
        <a:p>
          <a:r>
            <a:rPr lang="en-US" sz="2600" dirty="0" smtClean="0"/>
            <a:t>Coal is the most abundant and economical fossil fuel in the world and  over 6,400 million tons of coal were produced globally in 2008. </a:t>
          </a:r>
          <a:endParaRPr lang="en-US" sz="2600" dirty="0"/>
        </a:p>
      </dgm:t>
    </dgm:pt>
    <dgm:pt modelId="{96AE9274-16CF-4979-BB3B-3B1B9CEF9B13}" type="parTrans" cxnId="{9CF856D7-CACB-4391-827B-1B7104E32DAB}">
      <dgm:prSet/>
      <dgm:spPr/>
      <dgm:t>
        <a:bodyPr/>
        <a:lstStyle/>
        <a:p>
          <a:endParaRPr lang="en-US"/>
        </a:p>
      </dgm:t>
    </dgm:pt>
    <dgm:pt modelId="{519688D8-C63A-4EE7-94E0-F2291D60D655}" type="sibTrans" cxnId="{9CF856D7-CACB-4391-827B-1B7104E32DAB}">
      <dgm:prSet/>
      <dgm:spPr/>
      <dgm:t>
        <a:bodyPr/>
        <a:lstStyle/>
        <a:p>
          <a:endParaRPr lang="en-US"/>
        </a:p>
      </dgm:t>
    </dgm:pt>
    <dgm:pt modelId="{03491719-A070-4C3F-9BDF-90E5C14A4402}">
      <dgm:prSet phldrT="[Text]" custT="1"/>
      <dgm:spPr/>
      <dgm:t>
        <a:bodyPr/>
        <a:lstStyle/>
        <a:p>
          <a:r>
            <a:rPr lang="en-US" sz="2600" dirty="0" smtClean="0"/>
            <a:t>More than 80% of the world’s coal reserves are located in the United States, China, India, Russia, Australia, and South Africa. </a:t>
          </a:r>
          <a:endParaRPr lang="en-US" sz="2600" dirty="0"/>
        </a:p>
      </dgm:t>
    </dgm:pt>
    <dgm:pt modelId="{EF43E328-00CB-4BC0-8B52-1A1F6AF35D0E}" type="parTrans" cxnId="{ABB2A1EA-75B1-4F11-B22F-A0347C3C16E1}">
      <dgm:prSet/>
      <dgm:spPr/>
      <dgm:t>
        <a:bodyPr/>
        <a:lstStyle/>
        <a:p>
          <a:endParaRPr lang="en-US"/>
        </a:p>
      </dgm:t>
    </dgm:pt>
    <dgm:pt modelId="{DFE255BE-170E-43F6-B9BC-18B8EBC7B51A}" type="sibTrans" cxnId="{ABB2A1EA-75B1-4F11-B22F-A0347C3C16E1}">
      <dgm:prSet/>
      <dgm:spPr/>
      <dgm:t>
        <a:bodyPr/>
        <a:lstStyle/>
        <a:p>
          <a:endParaRPr lang="en-US"/>
        </a:p>
      </dgm:t>
    </dgm:pt>
    <dgm:pt modelId="{A67C124F-A08A-48AD-838A-583AF6319DDC}">
      <dgm:prSet phldrT="[Text]" custT="1"/>
      <dgm:spPr/>
      <dgm:t>
        <a:bodyPr/>
        <a:lstStyle/>
        <a:p>
          <a:r>
            <a:rPr lang="en-US" sz="2600" dirty="0" smtClean="0"/>
            <a:t>Coal is primarily used for the generation of electricity, with smaller volumes used for industrial </a:t>
          </a:r>
          <a:r>
            <a:rPr lang="en-US" sz="2600" dirty="0" smtClean="0"/>
            <a:t>processes and steel </a:t>
          </a:r>
          <a:r>
            <a:rPr lang="en-US" sz="2600" dirty="0" smtClean="0"/>
            <a:t>production.</a:t>
          </a:r>
          <a:endParaRPr lang="en-US" sz="2600" dirty="0"/>
        </a:p>
      </dgm:t>
    </dgm:pt>
    <dgm:pt modelId="{C9A5C518-C5BF-4B1A-AB16-5532CFD8869A}" type="parTrans" cxnId="{5AA25B38-E83D-4E6A-ACEA-9E1E32ECCD77}">
      <dgm:prSet/>
      <dgm:spPr/>
      <dgm:t>
        <a:bodyPr/>
        <a:lstStyle/>
        <a:p>
          <a:endParaRPr lang="en-US"/>
        </a:p>
      </dgm:t>
    </dgm:pt>
    <dgm:pt modelId="{BF4E9645-10D8-4C2D-951F-35630DC6ECFD}" type="sibTrans" cxnId="{5AA25B38-E83D-4E6A-ACEA-9E1E32ECCD77}">
      <dgm:prSet/>
      <dgm:spPr/>
      <dgm:t>
        <a:bodyPr/>
        <a:lstStyle/>
        <a:p>
          <a:endParaRPr lang="en-US"/>
        </a:p>
      </dgm:t>
    </dgm:pt>
    <dgm:pt modelId="{ADF04D36-D672-4C74-969E-ADC9143A4372}">
      <dgm:prSet phldrT="[Text]" custT="1"/>
      <dgm:spPr/>
      <dgm:t>
        <a:bodyPr/>
        <a:lstStyle/>
        <a:p>
          <a:r>
            <a:rPr lang="en-US" sz="2600" dirty="0" smtClean="0"/>
            <a:t>Coal is the currently the most frequently used and the largest source of fuel for electricity generation.   Coal produces about 42% of the world’s electricity.   On a levelized cost of production basis, the global market value of coal-fired electricity exceeded $400 billion in 2008.</a:t>
          </a:r>
          <a:endParaRPr lang="en-US" sz="2600" dirty="0"/>
        </a:p>
      </dgm:t>
    </dgm:pt>
    <dgm:pt modelId="{10764F29-5D94-43ED-A3A3-3D08160F3CCC}" type="parTrans" cxnId="{A199B7B9-A888-4359-9AD1-B2923BAF8C29}">
      <dgm:prSet/>
      <dgm:spPr/>
      <dgm:t>
        <a:bodyPr/>
        <a:lstStyle/>
        <a:p>
          <a:endParaRPr lang="en-US"/>
        </a:p>
      </dgm:t>
    </dgm:pt>
    <dgm:pt modelId="{06C0AB77-F5AD-4CB0-9446-3B9F3D17D3A6}" type="sibTrans" cxnId="{A199B7B9-A888-4359-9AD1-B2923BAF8C29}">
      <dgm:prSet/>
      <dgm:spPr/>
      <dgm:t>
        <a:bodyPr/>
        <a:lstStyle/>
        <a:p>
          <a:endParaRPr lang="en-US"/>
        </a:p>
      </dgm:t>
    </dgm:pt>
    <dgm:pt modelId="{A0D55337-784F-4AA4-9F16-B473C56D6BAC}" type="pres">
      <dgm:prSet presAssocID="{259229CA-3785-43E6-9913-06F09BBC70FD}" presName="Name0" presStyleCnt="0">
        <dgm:presLayoutVars>
          <dgm:dir/>
          <dgm:animLvl val="lvl"/>
          <dgm:resizeHandles val="exact"/>
        </dgm:presLayoutVars>
      </dgm:prSet>
      <dgm:spPr/>
      <dgm:t>
        <a:bodyPr/>
        <a:lstStyle/>
        <a:p>
          <a:endParaRPr lang="en-US"/>
        </a:p>
      </dgm:t>
    </dgm:pt>
    <dgm:pt modelId="{98B30EA2-ABED-4B6D-8200-B4D9563A0BDD}" type="pres">
      <dgm:prSet presAssocID="{C0C3CC51-44C4-4A50-A415-16F947DC4FCB}" presName="linNode" presStyleCnt="0"/>
      <dgm:spPr/>
    </dgm:pt>
    <dgm:pt modelId="{44C48E64-270C-4BC5-B948-978BD6C5B68D}" type="pres">
      <dgm:prSet presAssocID="{C0C3CC51-44C4-4A50-A415-16F947DC4FCB}" presName="parentText" presStyleLbl="node1" presStyleIdx="0" presStyleCnt="4" custScaleX="277778" custScaleY="34316">
        <dgm:presLayoutVars>
          <dgm:chMax val="1"/>
          <dgm:bulletEnabled val="1"/>
        </dgm:presLayoutVars>
      </dgm:prSet>
      <dgm:spPr/>
      <dgm:t>
        <a:bodyPr/>
        <a:lstStyle/>
        <a:p>
          <a:endParaRPr lang="en-US"/>
        </a:p>
      </dgm:t>
    </dgm:pt>
    <dgm:pt modelId="{F9DFE352-50A8-4BF0-A286-9A7566A084B1}" type="pres">
      <dgm:prSet presAssocID="{519688D8-C63A-4EE7-94E0-F2291D60D655}" presName="sp" presStyleCnt="0"/>
      <dgm:spPr/>
    </dgm:pt>
    <dgm:pt modelId="{CFBE0B3D-743C-4E94-895F-A773FBC4DC37}" type="pres">
      <dgm:prSet presAssocID="{ADF04D36-D672-4C74-969E-ADC9143A4372}" presName="linNode" presStyleCnt="0"/>
      <dgm:spPr/>
    </dgm:pt>
    <dgm:pt modelId="{6F1EA6A1-304F-4747-87F8-8F5E41F5678A}" type="pres">
      <dgm:prSet presAssocID="{ADF04D36-D672-4C74-969E-ADC9143A4372}" presName="parentText" presStyleLbl="node1" presStyleIdx="1" presStyleCnt="4" custScaleX="277778" custScaleY="58448">
        <dgm:presLayoutVars>
          <dgm:chMax val="1"/>
          <dgm:bulletEnabled val="1"/>
        </dgm:presLayoutVars>
      </dgm:prSet>
      <dgm:spPr/>
      <dgm:t>
        <a:bodyPr/>
        <a:lstStyle/>
        <a:p>
          <a:endParaRPr lang="en-US"/>
        </a:p>
      </dgm:t>
    </dgm:pt>
    <dgm:pt modelId="{ED121F0E-9943-44B0-99A0-2D6AE3F3D1C0}" type="pres">
      <dgm:prSet presAssocID="{06C0AB77-F5AD-4CB0-9446-3B9F3D17D3A6}" presName="sp" presStyleCnt="0"/>
      <dgm:spPr/>
    </dgm:pt>
    <dgm:pt modelId="{E0F96B29-5CFF-4A11-B6B8-65B9E767A413}" type="pres">
      <dgm:prSet presAssocID="{03491719-A070-4C3F-9BDF-90E5C14A4402}" presName="linNode" presStyleCnt="0"/>
      <dgm:spPr/>
    </dgm:pt>
    <dgm:pt modelId="{288C8107-7BD1-4DE1-A88C-272D1E442019}" type="pres">
      <dgm:prSet presAssocID="{03491719-A070-4C3F-9BDF-90E5C14A4402}" presName="parentText" presStyleLbl="node1" presStyleIdx="2" presStyleCnt="4" custScaleX="277778" custScaleY="32070" custLinFactNeighborX="2282" custLinFactNeighborY="256">
        <dgm:presLayoutVars>
          <dgm:chMax val="1"/>
          <dgm:bulletEnabled val="1"/>
        </dgm:presLayoutVars>
      </dgm:prSet>
      <dgm:spPr/>
      <dgm:t>
        <a:bodyPr/>
        <a:lstStyle/>
        <a:p>
          <a:endParaRPr lang="en-US"/>
        </a:p>
      </dgm:t>
    </dgm:pt>
    <dgm:pt modelId="{FC89E3E4-F2C8-413B-A4C5-D5A71F2622DA}" type="pres">
      <dgm:prSet presAssocID="{DFE255BE-170E-43F6-B9BC-18B8EBC7B51A}" presName="sp" presStyleCnt="0"/>
      <dgm:spPr/>
    </dgm:pt>
    <dgm:pt modelId="{E23CFAB8-96BF-477C-9974-F23D0A5B5B92}" type="pres">
      <dgm:prSet presAssocID="{A67C124F-A08A-48AD-838A-583AF6319DDC}" presName="linNode" presStyleCnt="0"/>
      <dgm:spPr/>
    </dgm:pt>
    <dgm:pt modelId="{DBADA6E9-2061-4FE8-936A-4B6C1698B61A}" type="pres">
      <dgm:prSet presAssocID="{A67C124F-A08A-48AD-838A-583AF6319DDC}" presName="parentText" presStyleLbl="node1" presStyleIdx="3" presStyleCnt="4" custScaleX="277778" custScaleY="44192" custLinFactNeighborX="-136" custLinFactNeighborY="290">
        <dgm:presLayoutVars>
          <dgm:chMax val="1"/>
          <dgm:bulletEnabled val="1"/>
        </dgm:presLayoutVars>
      </dgm:prSet>
      <dgm:spPr/>
      <dgm:t>
        <a:bodyPr/>
        <a:lstStyle/>
        <a:p>
          <a:endParaRPr lang="en-US"/>
        </a:p>
      </dgm:t>
    </dgm:pt>
  </dgm:ptLst>
  <dgm:cxnLst>
    <dgm:cxn modelId="{F4AE0B75-5173-4F2A-A2DA-65E2A1980582}" type="presOf" srcId="{C0C3CC51-44C4-4A50-A415-16F947DC4FCB}" destId="{44C48E64-270C-4BC5-B948-978BD6C5B68D}" srcOrd="0" destOrd="0" presId="urn:microsoft.com/office/officeart/2005/8/layout/vList5"/>
    <dgm:cxn modelId="{8184AFD4-25F2-4B94-8010-A52C0D25B8AC}" type="presOf" srcId="{A67C124F-A08A-48AD-838A-583AF6319DDC}" destId="{DBADA6E9-2061-4FE8-936A-4B6C1698B61A}" srcOrd="0" destOrd="0" presId="urn:microsoft.com/office/officeart/2005/8/layout/vList5"/>
    <dgm:cxn modelId="{202931D5-EFBD-47DA-B72F-BC3CA22D9945}" type="presOf" srcId="{ADF04D36-D672-4C74-969E-ADC9143A4372}" destId="{6F1EA6A1-304F-4747-87F8-8F5E41F5678A}" srcOrd="0" destOrd="0" presId="urn:microsoft.com/office/officeart/2005/8/layout/vList5"/>
    <dgm:cxn modelId="{5AA25B38-E83D-4E6A-ACEA-9E1E32ECCD77}" srcId="{259229CA-3785-43E6-9913-06F09BBC70FD}" destId="{A67C124F-A08A-48AD-838A-583AF6319DDC}" srcOrd="3" destOrd="0" parTransId="{C9A5C518-C5BF-4B1A-AB16-5532CFD8869A}" sibTransId="{BF4E9645-10D8-4C2D-951F-35630DC6ECFD}"/>
    <dgm:cxn modelId="{C2657ABE-077C-4C35-8054-79698613547F}" type="presOf" srcId="{259229CA-3785-43E6-9913-06F09BBC70FD}" destId="{A0D55337-784F-4AA4-9F16-B473C56D6BAC}" srcOrd="0" destOrd="0" presId="urn:microsoft.com/office/officeart/2005/8/layout/vList5"/>
    <dgm:cxn modelId="{ABB2A1EA-75B1-4F11-B22F-A0347C3C16E1}" srcId="{259229CA-3785-43E6-9913-06F09BBC70FD}" destId="{03491719-A070-4C3F-9BDF-90E5C14A4402}" srcOrd="2" destOrd="0" parTransId="{EF43E328-00CB-4BC0-8B52-1A1F6AF35D0E}" sibTransId="{DFE255BE-170E-43F6-B9BC-18B8EBC7B51A}"/>
    <dgm:cxn modelId="{9CF856D7-CACB-4391-827B-1B7104E32DAB}" srcId="{259229CA-3785-43E6-9913-06F09BBC70FD}" destId="{C0C3CC51-44C4-4A50-A415-16F947DC4FCB}" srcOrd="0" destOrd="0" parTransId="{96AE9274-16CF-4979-BB3B-3B1B9CEF9B13}" sibTransId="{519688D8-C63A-4EE7-94E0-F2291D60D655}"/>
    <dgm:cxn modelId="{DE70F1CD-6DA4-4EB7-B9B5-99A32BB21BBF}" type="presOf" srcId="{03491719-A070-4C3F-9BDF-90E5C14A4402}" destId="{288C8107-7BD1-4DE1-A88C-272D1E442019}" srcOrd="0" destOrd="0" presId="urn:microsoft.com/office/officeart/2005/8/layout/vList5"/>
    <dgm:cxn modelId="{A199B7B9-A888-4359-9AD1-B2923BAF8C29}" srcId="{259229CA-3785-43E6-9913-06F09BBC70FD}" destId="{ADF04D36-D672-4C74-969E-ADC9143A4372}" srcOrd="1" destOrd="0" parTransId="{10764F29-5D94-43ED-A3A3-3D08160F3CCC}" sibTransId="{06C0AB77-F5AD-4CB0-9446-3B9F3D17D3A6}"/>
    <dgm:cxn modelId="{6F1D943C-2ACA-48FB-84A7-0FE91F708919}" type="presParOf" srcId="{A0D55337-784F-4AA4-9F16-B473C56D6BAC}" destId="{98B30EA2-ABED-4B6D-8200-B4D9563A0BDD}" srcOrd="0" destOrd="0" presId="urn:microsoft.com/office/officeart/2005/8/layout/vList5"/>
    <dgm:cxn modelId="{F1E6D38E-D980-4697-A16E-1F2B152B7A80}" type="presParOf" srcId="{98B30EA2-ABED-4B6D-8200-B4D9563A0BDD}" destId="{44C48E64-270C-4BC5-B948-978BD6C5B68D}" srcOrd="0" destOrd="0" presId="urn:microsoft.com/office/officeart/2005/8/layout/vList5"/>
    <dgm:cxn modelId="{7358C909-FE33-4D88-AAC5-91974893FAEF}" type="presParOf" srcId="{A0D55337-784F-4AA4-9F16-B473C56D6BAC}" destId="{F9DFE352-50A8-4BF0-A286-9A7566A084B1}" srcOrd="1" destOrd="0" presId="urn:microsoft.com/office/officeart/2005/8/layout/vList5"/>
    <dgm:cxn modelId="{B2F03650-3E7C-44DA-B26C-65AD7EE521EB}" type="presParOf" srcId="{A0D55337-784F-4AA4-9F16-B473C56D6BAC}" destId="{CFBE0B3D-743C-4E94-895F-A773FBC4DC37}" srcOrd="2" destOrd="0" presId="urn:microsoft.com/office/officeart/2005/8/layout/vList5"/>
    <dgm:cxn modelId="{924DBADE-2E6D-477C-994C-F0C748443DC6}" type="presParOf" srcId="{CFBE0B3D-743C-4E94-895F-A773FBC4DC37}" destId="{6F1EA6A1-304F-4747-87F8-8F5E41F5678A}" srcOrd="0" destOrd="0" presId="urn:microsoft.com/office/officeart/2005/8/layout/vList5"/>
    <dgm:cxn modelId="{72A8C80F-896E-4FD0-9D81-063D9F0F4B65}" type="presParOf" srcId="{A0D55337-784F-4AA4-9F16-B473C56D6BAC}" destId="{ED121F0E-9943-44B0-99A0-2D6AE3F3D1C0}" srcOrd="3" destOrd="0" presId="urn:microsoft.com/office/officeart/2005/8/layout/vList5"/>
    <dgm:cxn modelId="{8F6B1EA9-3C5C-422C-BA49-A896D57385C9}" type="presParOf" srcId="{A0D55337-784F-4AA4-9F16-B473C56D6BAC}" destId="{E0F96B29-5CFF-4A11-B6B8-65B9E767A413}" srcOrd="4" destOrd="0" presId="urn:microsoft.com/office/officeart/2005/8/layout/vList5"/>
    <dgm:cxn modelId="{757C97E9-DF4B-4D2F-8B4E-4005D08C9192}" type="presParOf" srcId="{E0F96B29-5CFF-4A11-B6B8-65B9E767A413}" destId="{288C8107-7BD1-4DE1-A88C-272D1E442019}" srcOrd="0" destOrd="0" presId="urn:microsoft.com/office/officeart/2005/8/layout/vList5"/>
    <dgm:cxn modelId="{C6858A56-65A6-4727-89A0-2B27CB099154}" type="presParOf" srcId="{A0D55337-784F-4AA4-9F16-B473C56D6BAC}" destId="{FC89E3E4-F2C8-413B-A4C5-D5A71F2622DA}" srcOrd="5" destOrd="0" presId="urn:microsoft.com/office/officeart/2005/8/layout/vList5"/>
    <dgm:cxn modelId="{9F6A9585-809B-431D-BE8A-EADE4A02CEBC}" type="presParOf" srcId="{A0D55337-784F-4AA4-9F16-B473C56D6BAC}" destId="{E23CFAB8-96BF-477C-9974-F23D0A5B5B92}" srcOrd="6" destOrd="0" presId="urn:microsoft.com/office/officeart/2005/8/layout/vList5"/>
    <dgm:cxn modelId="{F5EFEC8D-81F4-4C4F-BE9F-86B9C76F6EE3}" type="presParOf" srcId="{E23CFAB8-96BF-477C-9974-F23D0A5B5B92}" destId="{DBADA6E9-2061-4FE8-936A-4B6C1698B61A}" srcOrd="0" destOrd="0" presId="urn:microsoft.com/office/officeart/2005/8/layout/vList5"/>
  </dgm:cxnLst>
  <dgm:bg/>
  <dgm:whole/>
</dgm:dataModel>
</file>

<file path=ppt/diagrams/data9.xml><?xml version="1.0" encoding="utf-8"?>
<dgm:dataModel xmlns:dgm="http://schemas.openxmlformats.org/drawingml/2006/diagram" xmlns:a="http://schemas.openxmlformats.org/drawingml/2006/main">
  <dgm:ptLst>
    <dgm:pt modelId="{416360BB-5B28-42B1-B9AB-E90DEA03C436}" type="doc">
      <dgm:prSet loTypeId="urn:microsoft.com/office/officeart/2005/8/layout/vList5" loCatId="list" qsTypeId="urn:microsoft.com/office/officeart/2005/8/quickstyle/simple1" qsCatId="simple" csTypeId="urn:microsoft.com/office/officeart/2005/8/colors/colorful4" csCatId="colorful" phldr="1"/>
      <dgm:spPr/>
      <dgm:t>
        <a:bodyPr/>
        <a:lstStyle/>
        <a:p>
          <a:endParaRPr lang="en-US"/>
        </a:p>
      </dgm:t>
    </dgm:pt>
    <dgm:pt modelId="{684F4626-04A3-403B-A078-6A8E5C04477F}">
      <dgm:prSet phldrT="[Text]" custT="1"/>
      <dgm:spPr>
        <a:solidFill>
          <a:schemeClr val="accent4">
            <a:hueOff val="0"/>
            <a:satOff val="0"/>
            <a:lumOff val="0"/>
            <a:alpha val="72000"/>
          </a:schemeClr>
        </a:solidFill>
      </dgm:spPr>
      <dgm:t>
        <a:bodyPr/>
        <a:lstStyle/>
        <a:p>
          <a:pPr algn="l"/>
          <a:r>
            <a:rPr lang="en-US" sz="2000" b="1" dirty="0" smtClean="0">
              <a:solidFill>
                <a:schemeClr val="bg1"/>
              </a:solidFill>
              <a:latin typeface="Arial Narrow" pitchFamily="34" charset="0"/>
            </a:rPr>
            <a:t>When coal seams are near the surface, it may be economical to extract the coal 	using open cut (also referred to as </a:t>
          </a:r>
          <a:r>
            <a:rPr lang="en-US" sz="2000" b="1" i="1" dirty="0" smtClean="0">
              <a:solidFill>
                <a:schemeClr val="bg1"/>
              </a:solidFill>
              <a:latin typeface="Arial Narrow" pitchFamily="34" charset="0"/>
            </a:rPr>
            <a:t>open cast</a:t>
          </a:r>
          <a:r>
            <a:rPr lang="en-US" sz="2000" b="1" dirty="0" smtClean="0">
              <a:solidFill>
                <a:schemeClr val="bg1"/>
              </a:solidFill>
              <a:latin typeface="Arial Narrow" pitchFamily="34" charset="0"/>
            </a:rPr>
            <a:t>, </a:t>
          </a:r>
          <a:r>
            <a:rPr lang="en-US" sz="2000" b="1" i="1" dirty="0" smtClean="0">
              <a:solidFill>
                <a:schemeClr val="bg1"/>
              </a:solidFill>
              <a:latin typeface="Arial Narrow" pitchFamily="34" charset="0"/>
            </a:rPr>
            <a:t>open pit</a:t>
          </a:r>
          <a:r>
            <a:rPr lang="en-US" sz="2000" b="1" dirty="0" smtClean="0">
              <a:solidFill>
                <a:schemeClr val="bg1"/>
              </a:solidFill>
              <a:latin typeface="Arial Narrow" pitchFamily="34" charset="0"/>
            </a:rPr>
            <a:t>, or </a:t>
          </a:r>
          <a:r>
            <a:rPr lang="en-US" sz="2000" b="1" i="1" dirty="0" smtClean="0">
              <a:solidFill>
                <a:schemeClr val="bg1"/>
              </a:solidFill>
              <a:latin typeface="Arial Narrow" pitchFamily="34" charset="0"/>
            </a:rPr>
            <a:t>strip</a:t>
          </a:r>
          <a:r>
            <a:rPr lang="en-US" sz="2000" b="1" dirty="0" smtClean="0">
              <a:solidFill>
                <a:schemeClr val="bg1"/>
              </a:solidFill>
              <a:latin typeface="Arial Narrow" pitchFamily="34" charset="0"/>
            </a:rPr>
            <a:t>) mining 	methods.</a:t>
          </a:r>
        </a:p>
        <a:p>
          <a:pPr algn="l"/>
          <a:r>
            <a:rPr lang="en-US" sz="2000" b="1" dirty="0" smtClean="0">
              <a:solidFill>
                <a:schemeClr val="bg1"/>
              </a:solidFill>
              <a:latin typeface="Arial Narrow" pitchFamily="34" charset="0"/>
            </a:rPr>
            <a:t> Open cast coal mining recovers a greater proportion of the coal deposit than 	underground methods, as more of the coal seams in the strata may be 	exploited. </a:t>
          </a:r>
          <a:endParaRPr lang="en-US" sz="2000" b="1" dirty="0">
            <a:solidFill>
              <a:schemeClr val="bg1"/>
            </a:solidFill>
            <a:latin typeface="Arial Narrow" pitchFamily="34" charset="0"/>
          </a:endParaRPr>
        </a:p>
      </dgm:t>
    </dgm:pt>
    <dgm:pt modelId="{2F64F9F5-B464-480E-BA35-34F4342ECF7F}" type="parTrans" cxnId="{70C292AD-3418-4952-ABC5-7A72AB9977FF}">
      <dgm:prSet/>
      <dgm:spPr/>
      <dgm:t>
        <a:bodyPr/>
        <a:lstStyle/>
        <a:p>
          <a:endParaRPr lang="en-US"/>
        </a:p>
      </dgm:t>
    </dgm:pt>
    <dgm:pt modelId="{97C91FD4-03EF-4B4C-9699-6BFEB3DC11EC}" type="sibTrans" cxnId="{70C292AD-3418-4952-ABC5-7A72AB9977FF}">
      <dgm:prSet/>
      <dgm:spPr/>
      <dgm:t>
        <a:bodyPr/>
        <a:lstStyle/>
        <a:p>
          <a:endParaRPr lang="en-US"/>
        </a:p>
      </dgm:t>
    </dgm:pt>
    <dgm:pt modelId="{5BBBD58E-0260-454C-AC46-38B37B389924}">
      <dgm:prSet phldrT="[Text]" custT="1"/>
      <dgm:spPr>
        <a:solidFill>
          <a:schemeClr val="accent4">
            <a:hueOff val="-4464770"/>
            <a:satOff val="26899"/>
            <a:lumOff val="2156"/>
            <a:alpha val="83000"/>
          </a:schemeClr>
        </a:solidFill>
      </dgm:spPr>
      <dgm:t>
        <a:bodyPr/>
        <a:lstStyle/>
        <a:p>
          <a:pPr algn="l"/>
          <a:r>
            <a:rPr lang="en-US" sz="2000" b="1" dirty="0" smtClean="0">
              <a:latin typeface="Arial Narrow" pitchFamily="34" charset="0"/>
            </a:rPr>
            <a:t>Large open cast mines can cover an area of many square kilometers and use 	very large pieces of equipment.   This equipment can include the 	following: </a:t>
          </a:r>
        </a:p>
        <a:p>
          <a:pPr marL="914400" algn="l"/>
          <a:r>
            <a:rPr lang="en-US" sz="2000" b="1" dirty="0" smtClean="0">
              <a:latin typeface="Arial Narrow" pitchFamily="34" charset="0"/>
            </a:rPr>
            <a:t>&gt;  draglines which operate by removing the overburden</a:t>
          </a:r>
        </a:p>
        <a:p>
          <a:pPr marL="914400" algn="l"/>
          <a:r>
            <a:rPr lang="en-US" sz="2000" b="1" dirty="0" smtClean="0">
              <a:latin typeface="Arial Narrow" pitchFamily="34" charset="0"/>
            </a:rPr>
            <a:t>&gt;  power shovels</a:t>
          </a:r>
        </a:p>
        <a:p>
          <a:pPr marL="914400" algn="l"/>
          <a:r>
            <a:rPr lang="en-US" sz="2000" b="1" dirty="0" smtClean="0">
              <a:latin typeface="Arial Narrow" pitchFamily="34" charset="0"/>
            </a:rPr>
            <a:t>&gt;  large trucks in which to transport overburden and coal</a:t>
          </a:r>
        </a:p>
        <a:p>
          <a:pPr marL="914400" algn="l"/>
          <a:r>
            <a:rPr lang="en-US" sz="2000" b="1" dirty="0" smtClean="0">
              <a:latin typeface="Arial Narrow" pitchFamily="34" charset="0"/>
            </a:rPr>
            <a:t>&gt;  bucket wheel excavators</a:t>
          </a:r>
        </a:p>
        <a:p>
          <a:pPr marL="914400" algn="l"/>
          <a:r>
            <a:rPr lang="en-US" sz="2000" b="1" dirty="0" smtClean="0">
              <a:latin typeface="Arial Narrow" pitchFamily="34" charset="0"/>
            </a:rPr>
            <a:t>&gt;  conveyors </a:t>
          </a:r>
          <a:endParaRPr lang="en-US" sz="2000" b="1" dirty="0">
            <a:latin typeface="Arial Narrow" pitchFamily="34" charset="0"/>
          </a:endParaRPr>
        </a:p>
      </dgm:t>
    </dgm:pt>
    <dgm:pt modelId="{0109C54F-4527-454B-9CF7-6E895A3B29F0}" type="parTrans" cxnId="{79EB5A4F-7F7D-43CC-B564-EFF05B99E827}">
      <dgm:prSet/>
      <dgm:spPr/>
      <dgm:t>
        <a:bodyPr/>
        <a:lstStyle/>
        <a:p>
          <a:endParaRPr lang="en-US"/>
        </a:p>
      </dgm:t>
    </dgm:pt>
    <dgm:pt modelId="{4BD1E142-4F37-47D3-BDA4-B642034C7006}" type="sibTrans" cxnId="{79EB5A4F-7F7D-43CC-B564-EFF05B99E827}">
      <dgm:prSet/>
      <dgm:spPr/>
      <dgm:t>
        <a:bodyPr/>
        <a:lstStyle/>
        <a:p>
          <a:endParaRPr lang="en-US"/>
        </a:p>
      </dgm:t>
    </dgm:pt>
    <dgm:pt modelId="{82E59437-7971-4DB3-B864-66571A4D4EC8}" type="pres">
      <dgm:prSet presAssocID="{416360BB-5B28-42B1-B9AB-E90DEA03C436}" presName="Name0" presStyleCnt="0">
        <dgm:presLayoutVars>
          <dgm:dir/>
          <dgm:animLvl val="lvl"/>
          <dgm:resizeHandles val="exact"/>
        </dgm:presLayoutVars>
      </dgm:prSet>
      <dgm:spPr/>
    </dgm:pt>
    <dgm:pt modelId="{79C16547-CC8A-45E7-800A-C7CA3099399E}" type="pres">
      <dgm:prSet presAssocID="{684F4626-04A3-403B-A078-6A8E5C04477F}" presName="linNode" presStyleCnt="0"/>
      <dgm:spPr/>
    </dgm:pt>
    <dgm:pt modelId="{E01299B5-B03A-4573-ADBF-055605CE2733}" type="pres">
      <dgm:prSet presAssocID="{684F4626-04A3-403B-A078-6A8E5C04477F}" presName="parentText" presStyleLbl="node1" presStyleIdx="0" presStyleCnt="2" custScaleX="277778">
        <dgm:presLayoutVars>
          <dgm:chMax val="1"/>
          <dgm:bulletEnabled val="1"/>
        </dgm:presLayoutVars>
      </dgm:prSet>
      <dgm:spPr/>
      <dgm:t>
        <a:bodyPr/>
        <a:lstStyle/>
        <a:p>
          <a:endParaRPr lang="en-US"/>
        </a:p>
      </dgm:t>
    </dgm:pt>
    <dgm:pt modelId="{0E07E5F9-A5A8-4A43-97DE-6E1FBF8B0D18}" type="pres">
      <dgm:prSet presAssocID="{97C91FD4-03EF-4B4C-9699-6BFEB3DC11EC}" presName="sp" presStyleCnt="0"/>
      <dgm:spPr/>
    </dgm:pt>
    <dgm:pt modelId="{E65AAB05-6EE3-44A6-AC37-1D5D7AD072C9}" type="pres">
      <dgm:prSet presAssocID="{5BBBD58E-0260-454C-AC46-38B37B389924}" presName="linNode" presStyleCnt="0"/>
      <dgm:spPr/>
    </dgm:pt>
    <dgm:pt modelId="{E580228B-8D0B-4B4C-BE55-5476C016D3FC}" type="pres">
      <dgm:prSet presAssocID="{5BBBD58E-0260-454C-AC46-38B37B389924}" presName="parentText" presStyleLbl="node1" presStyleIdx="1" presStyleCnt="2" custScaleX="277778" custScaleY="132273">
        <dgm:presLayoutVars>
          <dgm:chMax val="1"/>
          <dgm:bulletEnabled val="1"/>
        </dgm:presLayoutVars>
      </dgm:prSet>
      <dgm:spPr/>
      <dgm:t>
        <a:bodyPr/>
        <a:lstStyle/>
        <a:p>
          <a:endParaRPr lang="en-US"/>
        </a:p>
      </dgm:t>
    </dgm:pt>
  </dgm:ptLst>
  <dgm:cxnLst>
    <dgm:cxn modelId="{79EB5A4F-7F7D-43CC-B564-EFF05B99E827}" srcId="{416360BB-5B28-42B1-B9AB-E90DEA03C436}" destId="{5BBBD58E-0260-454C-AC46-38B37B389924}" srcOrd="1" destOrd="0" parTransId="{0109C54F-4527-454B-9CF7-6E895A3B29F0}" sibTransId="{4BD1E142-4F37-47D3-BDA4-B642034C7006}"/>
    <dgm:cxn modelId="{70C292AD-3418-4952-ABC5-7A72AB9977FF}" srcId="{416360BB-5B28-42B1-B9AB-E90DEA03C436}" destId="{684F4626-04A3-403B-A078-6A8E5C04477F}" srcOrd="0" destOrd="0" parTransId="{2F64F9F5-B464-480E-BA35-34F4342ECF7F}" sibTransId="{97C91FD4-03EF-4B4C-9699-6BFEB3DC11EC}"/>
    <dgm:cxn modelId="{9BD1BE02-B058-4039-94E2-8AF5AA291725}" type="presOf" srcId="{684F4626-04A3-403B-A078-6A8E5C04477F}" destId="{E01299B5-B03A-4573-ADBF-055605CE2733}" srcOrd="0" destOrd="0" presId="urn:microsoft.com/office/officeart/2005/8/layout/vList5"/>
    <dgm:cxn modelId="{264ABD64-D272-4553-9597-AB94AA66C774}" type="presOf" srcId="{416360BB-5B28-42B1-B9AB-E90DEA03C436}" destId="{82E59437-7971-4DB3-B864-66571A4D4EC8}" srcOrd="0" destOrd="0" presId="urn:microsoft.com/office/officeart/2005/8/layout/vList5"/>
    <dgm:cxn modelId="{2F902299-2CE4-40F5-976E-7987AA30D964}" type="presOf" srcId="{5BBBD58E-0260-454C-AC46-38B37B389924}" destId="{E580228B-8D0B-4B4C-BE55-5476C016D3FC}" srcOrd="0" destOrd="0" presId="urn:microsoft.com/office/officeart/2005/8/layout/vList5"/>
    <dgm:cxn modelId="{B9AD2CB3-D130-48C7-AA73-20EF43CFB9C8}" type="presParOf" srcId="{82E59437-7971-4DB3-B864-66571A4D4EC8}" destId="{79C16547-CC8A-45E7-800A-C7CA3099399E}" srcOrd="0" destOrd="0" presId="urn:microsoft.com/office/officeart/2005/8/layout/vList5"/>
    <dgm:cxn modelId="{FCB8A4CC-B883-4C3C-8D60-B8EC9274F794}" type="presParOf" srcId="{79C16547-CC8A-45E7-800A-C7CA3099399E}" destId="{E01299B5-B03A-4573-ADBF-055605CE2733}" srcOrd="0" destOrd="0" presId="urn:microsoft.com/office/officeart/2005/8/layout/vList5"/>
    <dgm:cxn modelId="{4820B869-FF96-427E-9B2C-6432E764FE78}" type="presParOf" srcId="{82E59437-7971-4DB3-B864-66571A4D4EC8}" destId="{0E07E5F9-A5A8-4A43-97DE-6E1FBF8B0D18}" srcOrd="1" destOrd="0" presId="urn:microsoft.com/office/officeart/2005/8/layout/vList5"/>
    <dgm:cxn modelId="{AF93D3CD-8DBC-4E0A-BCD5-3609279F76C5}" type="presParOf" srcId="{82E59437-7971-4DB3-B864-66571A4D4EC8}" destId="{E65AAB05-6EE3-44A6-AC37-1D5D7AD072C9}" srcOrd="2" destOrd="0" presId="urn:microsoft.com/office/officeart/2005/8/layout/vList5"/>
    <dgm:cxn modelId="{5D7177B0-1E96-4149-B73D-1E6AC2589592}" type="presParOf" srcId="{E65AAB05-6EE3-44A6-AC37-1D5D7AD072C9}" destId="{E580228B-8D0B-4B4C-BE55-5476C016D3FC}" srcOrd="0" destOrd="0" presId="urn:microsoft.com/office/officeart/2005/8/layout/vList5"/>
  </dgm:cxnLst>
  <dgm:bg/>
  <dgm:whole/>
</dgm:dataModel>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79156F-D235-4AF8-9153-755C859D513B}" type="datetimeFigureOut">
              <a:rPr lang="en-US" smtClean="0"/>
              <a:pPr/>
              <a:t>7/13/2010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79156F-D235-4AF8-9153-755C859D513B}" type="datetimeFigureOut">
              <a:rPr lang="en-US" smtClean="0"/>
              <a:pPr/>
              <a:t>7/13/2010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79156F-D235-4AF8-9153-755C859D513B}" type="datetimeFigureOut">
              <a:rPr lang="en-US" smtClean="0"/>
              <a:pPr/>
              <a:t>7/13/2010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79156F-D235-4AF8-9153-755C859D513B}" type="datetimeFigureOut">
              <a:rPr lang="en-US" smtClean="0"/>
              <a:pPr/>
              <a:t>7/13/2010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79156F-D235-4AF8-9153-755C859D513B}" type="datetimeFigureOut">
              <a:rPr lang="en-US" smtClean="0"/>
              <a:pPr/>
              <a:t>7/13/2010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79156F-D235-4AF8-9153-755C859D513B}" type="datetimeFigureOut">
              <a:rPr lang="en-US" smtClean="0"/>
              <a:pPr/>
              <a:t>7/13/2010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79156F-D235-4AF8-9153-755C859D513B}" type="datetimeFigureOut">
              <a:rPr lang="en-US" smtClean="0"/>
              <a:pPr/>
              <a:t>7/13/2010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79156F-D235-4AF8-9153-755C859D513B}" type="datetimeFigureOut">
              <a:rPr lang="en-US" smtClean="0"/>
              <a:pPr/>
              <a:t>7/13/2010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79156F-D235-4AF8-9153-755C859D513B}" type="datetimeFigureOut">
              <a:rPr lang="en-US" smtClean="0"/>
              <a:pPr/>
              <a:t>7/13/2010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79156F-D235-4AF8-9153-755C859D513B}" type="datetimeFigureOut">
              <a:rPr lang="en-US" smtClean="0"/>
              <a:pPr/>
              <a:t>7/13/2010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79156F-D235-4AF8-9153-755C859D513B}" type="datetimeFigureOut">
              <a:rPr lang="en-US" smtClean="0"/>
              <a:pPr/>
              <a:t>7/13/2010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79156F-D235-4AF8-9153-755C859D513B}" type="datetimeFigureOut">
              <a:rPr lang="en-US" smtClean="0"/>
              <a:pPr/>
              <a:t>7/13/2010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D19715-9E65-4E59-A901-0DC3721A09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6.xml"/><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en.wikipedia.org/wiki/Eutrophication" TargetMode="External"/><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en.wikipedia.org/wiki/Uranium" TargetMode="External"/><Relationship Id="rId3" Type="http://schemas.openxmlformats.org/officeDocument/2006/relationships/hyperlink" Target="http://en.wikipedia.org/wiki/Cadmium" TargetMode="External"/><Relationship Id="rId7" Type="http://schemas.openxmlformats.org/officeDocument/2006/relationships/hyperlink" Target="http://en.wikipedia.org/wiki/Chromium" TargetMode="External"/><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hyperlink" Target="http://en.wikipedia.org/wiki/Copper" TargetMode="External"/><Relationship Id="rId5" Type="http://schemas.openxmlformats.org/officeDocument/2006/relationships/hyperlink" Target="http://en.wikipedia.org/wiki/Nickel" TargetMode="External"/><Relationship Id="rId4" Type="http://schemas.openxmlformats.org/officeDocument/2006/relationships/hyperlink" Target="http://en.wikipedia.org/wiki/Lead"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7.xml"/><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8.xml"/><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diagramColors" Target="../diagrams/colors9.xml"/><Relationship Id="rId2" Type="http://schemas.openxmlformats.org/officeDocument/2006/relationships/hyperlink" Target="http://en.wikipedia.org/wiki/File:Cerrejonmine1.png" TargetMode="External"/><Relationship Id="rId1" Type="http://schemas.openxmlformats.org/officeDocument/2006/relationships/slideLayout" Target="../slideLayouts/slideLayout7.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en.wikipedia.org/wiki/File:Cerrejonmine1.png"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en.wikipedia.org/wiki/File:Cerrejonmine1.png"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en.wikipedia.org/wiki/File:Cerrejonmine1.png" TargetMode="Externa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en.wikipedia.org/wiki/File:Cerrejonmine1.png" TargetMode="Externa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en.wikipedia.org/wiki/File:Cerrejonmine1.png" TargetMode="Externa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en.wikipedia.org/wiki/File:Cerrejonmine1.png" TargetMode="Externa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en.wikipedia.org/wiki/File:Coal_Washer.JPG" TargetMode="Externa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diagramColors" Target="../diagrams/colors10.xml"/><Relationship Id="rId2" Type="http://schemas.openxmlformats.org/officeDocument/2006/relationships/hyperlink" Target="http://en.wikipedia.org/wiki/File:Coal_Washer.JPG" TargetMode="External"/><Relationship Id="rId1" Type="http://schemas.openxmlformats.org/officeDocument/2006/relationships/slideLayout" Target="../slideLayouts/slideLayout7.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4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www.groundtruthtrekking.org/Graphics/CoalTrueCost.html" TargetMode="Externa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hyperlink" Target="http://en.wikipedia.org/wiki/Surface_Mining_Control_and_Reclamation_Act_of_1977" TargetMode="Externa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8" Type="http://schemas.openxmlformats.org/officeDocument/2006/relationships/hyperlink" Target="http://www.eia.doe.gov/kids/energy.cfm?page=coal_home-basics" TargetMode="External"/><Relationship Id="rId13" Type="http://schemas.openxmlformats.org/officeDocument/2006/relationships/hyperlink" Target="http://www.mbendi.com/indy/ming/mang/p0005.htm" TargetMode="External"/><Relationship Id="rId18" Type="http://schemas.openxmlformats.org/officeDocument/2006/relationships/hyperlink" Target="http://minerals.usgs.gov/minerals/pubs/commodity/manganese/" TargetMode="External"/><Relationship Id="rId3" Type="http://schemas.openxmlformats.org/officeDocument/2006/relationships/hyperlink" Target="http://www.eoearth.org/article/Manganese" TargetMode="External"/><Relationship Id="rId7" Type="http://schemas.openxmlformats.org/officeDocument/2006/relationships/hyperlink" Target="http://www.groundtruthtrekking.org/Issues/AlaskaCoal/CoalTrueCost.html" TargetMode="External"/><Relationship Id="rId12" Type="http://schemas.openxmlformats.org/officeDocument/2006/relationships/hyperlink" Target="http://www.mbendi.com/indy/ming/coal/p0005.htm" TargetMode="External"/><Relationship Id="rId17" Type="http://schemas.openxmlformats.org/officeDocument/2006/relationships/hyperlink" Target="http://www.lenntech.com/periodic/elements/mn.htm" TargetMode="External"/><Relationship Id="rId2" Type="http://schemas.openxmlformats.org/officeDocument/2006/relationships/hyperlink" Target="http://www.eia.doe.gov/cneaf/coal/page/coalnews/coalmar.html" TargetMode="External"/><Relationship Id="rId16" Type="http://schemas.openxmlformats.org/officeDocument/2006/relationships/hyperlink" Target="http://en.citizendium.org/wiki/Coal_mining" TargetMode="External"/><Relationship Id="rId1" Type="http://schemas.openxmlformats.org/officeDocument/2006/relationships/slideLayout" Target="../slideLayouts/slideLayout7.xml"/><Relationship Id="rId6" Type="http://schemas.openxmlformats.org/officeDocument/2006/relationships/hyperlink" Target="http://www.greenpeace.org/international/press/releases/true-cost-of-coal-27112008/" TargetMode="External"/><Relationship Id="rId11" Type="http://schemas.openxmlformats.org/officeDocument/2006/relationships/hyperlink" Target="http://www.mbendi.com/indy/ming/p0005.htm" TargetMode="External"/><Relationship Id="rId5" Type="http://schemas.openxmlformats.org/officeDocument/2006/relationships/hyperlink" Target="http://venezuelanalysis.com/analysis/835" TargetMode="External"/><Relationship Id="rId15" Type="http://schemas.openxmlformats.org/officeDocument/2006/relationships/hyperlink" Target="http://www.mbendi.com/indy/ming/frtm/p0005.htm" TargetMode="External"/><Relationship Id="rId10" Type="http://schemas.openxmlformats.org/officeDocument/2006/relationships/hyperlink" Target="http://www.pbs.org/now/science/coal.html" TargetMode="External"/><Relationship Id="rId19" Type="http://schemas.openxmlformats.org/officeDocument/2006/relationships/hyperlink" Target="http://minerals.usgs.gov/minerals/pubs/commodity/manganese/mcs-2010-manga.pdf" TargetMode="External"/><Relationship Id="rId4" Type="http://schemas.openxmlformats.org/officeDocument/2006/relationships/hyperlink" Target="http://www.onlineprnews.com/news/23913-1267529732-clean-coal-energy-technologies-markets-and-trends-worldwide-reports-now-available-on-reportsandreports.html" TargetMode="External"/><Relationship Id="rId9" Type="http://schemas.openxmlformats.org/officeDocument/2006/relationships/hyperlink" Target="http://costs.infomine.com/costdatacenter/miningcostmodel.aspx" TargetMode="External"/><Relationship Id="rId14" Type="http://schemas.openxmlformats.org/officeDocument/2006/relationships/hyperlink" Target="http://www.mbendi.com/indy/ming/mang/p0010.htm" TargetMode="External"/></Relationships>
</file>

<file path=ppt/slides/_rels/slide69.xml.rels><?xml version="1.0" encoding="UTF-8" standalone="yes"?>
<Relationships xmlns="http://schemas.openxmlformats.org/package/2006/relationships"><Relationship Id="rId8" Type="http://schemas.openxmlformats.org/officeDocument/2006/relationships/hyperlink" Target="http://www.infomine.com/investment/historicalcharts/showcharts.asp?c=manganese" TargetMode="External"/><Relationship Id="rId3" Type="http://schemas.openxmlformats.org/officeDocument/2006/relationships/hyperlink" Target="http://www.ipsnews.net/news.asp?idnews=45226" TargetMode="External"/><Relationship Id="rId7" Type="http://schemas.openxmlformats.org/officeDocument/2006/relationships/hyperlink" Target="http://www.australianminesatlas.gov.au/aimr/commodity/manganese_ore.jsp" TargetMode="External"/><Relationship Id="rId2" Type="http://schemas.openxmlformats.org/officeDocument/2006/relationships/hyperlink" Target="http://www.researchwikis.com/Manganese_Marketing_Research" TargetMode="External"/><Relationship Id="rId1" Type="http://schemas.openxmlformats.org/officeDocument/2006/relationships/slideLayout" Target="../slideLayouts/slideLayout7.xml"/><Relationship Id="rId6" Type="http://schemas.openxmlformats.org/officeDocument/2006/relationships/hyperlink" Target="http://www.mbendi.com/indy/ming/mang/p0010.htm" TargetMode="External"/><Relationship Id="rId11" Type="http://schemas.openxmlformats.org/officeDocument/2006/relationships/hyperlink" Target="http://www.primaryinfo.com/industry/manganese.htm" TargetMode="External"/><Relationship Id="rId5" Type="http://schemas.openxmlformats.org/officeDocument/2006/relationships/hyperlink" Target="http://www.mineralszone.com/minerals/manganese.html" TargetMode="External"/><Relationship Id="rId10" Type="http://schemas.openxmlformats.org/officeDocument/2006/relationships/hyperlink" Target="http://www.infomine.com/investment/charts.aspx?mv=1&amp;f=f&amp;r=1y&amp;c=cphosphates.xusd.umt" TargetMode="External"/><Relationship Id="rId4" Type="http://schemas.openxmlformats.org/officeDocument/2006/relationships/hyperlink" Target="http://www.mineweb.com/mineweb/view/mineweb/en/page72102?oid=95570&amp;sn=Detail" TargetMode="External"/><Relationship Id="rId9" Type="http://schemas.openxmlformats.org/officeDocument/2006/relationships/hyperlink" Target="http://www.mineralszone.com/minerals/phosphate.html"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Documents and Settings\Personal\My Documents\2527670737_b7d4f21e50.jpg"/>
          <p:cNvPicPr>
            <a:picLocks noChangeAspect="1" noChangeArrowheads="1"/>
          </p:cNvPicPr>
          <p:nvPr/>
        </p:nvPicPr>
        <p:blipFill>
          <a:blip r:embed="rId2"/>
          <a:srcRect/>
          <a:stretch>
            <a:fillRect/>
          </a:stretch>
        </p:blipFill>
        <p:spPr bwMode="auto">
          <a:xfrm>
            <a:off x="-1" y="0"/>
            <a:ext cx="9153153" cy="6858000"/>
          </a:xfrm>
          <a:prstGeom prst="rect">
            <a:avLst/>
          </a:prstGeom>
          <a:noFill/>
        </p:spPr>
      </p:pic>
      <p:sp>
        <p:nvSpPr>
          <p:cNvPr id="2" name="Title 1"/>
          <p:cNvSpPr>
            <a:spLocks noGrp="1"/>
          </p:cNvSpPr>
          <p:nvPr>
            <p:ph type="ctrTitle"/>
          </p:nvPr>
        </p:nvSpPr>
        <p:spPr>
          <a:xfrm>
            <a:off x="685800" y="457200"/>
            <a:ext cx="7772400" cy="4571999"/>
          </a:xfrm>
        </p:spPr>
        <p:txBody>
          <a:bodyPr>
            <a:noAutofit/>
          </a:bodyPr>
          <a:lstStyle/>
          <a:p>
            <a:r>
              <a:rPr lang="en-PH" sz="6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Showcard Gothic" pitchFamily="82" charset="0"/>
              </a:rPr>
              <a:t>Manganese, Phosphate </a:t>
            </a:r>
            <a:br>
              <a:rPr lang="en-PH" sz="6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Showcard Gothic" pitchFamily="82" charset="0"/>
              </a:rPr>
            </a:br>
            <a:r>
              <a:rPr lang="en-PH" sz="4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Showcard Gothic" pitchFamily="82" charset="0"/>
              </a:rPr>
              <a:t>and </a:t>
            </a:r>
            <a:r>
              <a:rPr lang="en-PH" sz="6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Showcard Gothic" pitchFamily="82" charset="0"/>
              </a:rPr>
              <a:t/>
            </a:r>
            <a:br>
              <a:rPr lang="en-PH" sz="6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Showcard Gothic" pitchFamily="82" charset="0"/>
              </a:rPr>
            </a:br>
            <a:r>
              <a:rPr lang="en-PH" sz="6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Showcard Gothic" pitchFamily="82" charset="0"/>
              </a:rPr>
              <a:t>Coal Mining</a:t>
            </a:r>
            <a:endParaRPr lang="en-US" sz="6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Showcard Gothic" pitchFamily="82" charset="0"/>
            </a:endParaRPr>
          </a:p>
        </p:txBody>
      </p:sp>
      <p:sp>
        <p:nvSpPr>
          <p:cNvPr id="3" name="Subtitle 2"/>
          <p:cNvSpPr>
            <a:spLocks noGrp="1"/>
          </p:cNvSpPr>
          <p:nvPr>
            <p:ph type="subTitle" idx="1"/>
          </p:nvPr>
        </p:nvSpPr>
        <p:spPr>
          <a:xfrm>
            <a:off x="1447800" y="5562600"/>
            <a:ext cx="6400800" cy="914400"/>
          </a:xfrm>
        </p:spPr>
        <p:style>
          <a:lnRef idx="1">
            <a:schemeClr val="accent5"/>
          </a:lnRef>
          <a:fillRef idx="2">
            <a:schemeClr val="accent5"/>
          </a:fillRef>
          <a:effectRef idx="1">
            <a:schemeClr val="accent5"/>
          </a:effectRef>
          <a:fontRef idx="minor">
            <a:schemeClr val="dk1"/>
          </a:fontRef>
        </p:style>
        <p:txBody>
          <a:bodyPr>
            <a:normAutofit/>
          </a:bodyPr>
          <a:lstStyle/>
          <a:p>
            <a:endParaRPr lang="en-PH" sz="800" dirty="0" smtClean="0"/>
          </a:p>
          <a:p>
            <a:r>
              <a:rPr lang="en-PH" b="1" dirty="0" smtClean="0"/>
              <a:t>A Comparative Study</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 from="(-#ppt_w/2)" to="(#ppt_x)" calcmode="lin" valueType="num">
                                      <p:cBhvr>
                                        <p:cTn id="7" dur="1200" fill="hold">
                                          <p:stCondLst>
                                            <p:cond delay="0"/>
                                          </p:stCondLst>
                                        </p:cTn>
                                        <p:tgtEl>
                                          <p:spTgt spid="1029"/>
                                        </p:tgtEl>
                                        <p:attrNameLst>
                                          <p:attrName>ppt_x</p:attrName>
                                        </p:attrNameLst>
                                      </p:cBhvr>
                                    </p:anim>
                                    <p:anim from="0" to="-1.0" calcmode="lin" valueType="num">
                                      <p:cBhvr>
                                        <p:cTn id="8" dur="400" decel="50000" autoRev="1" fill="hold">
                                          <p:stCondLst>
                                            <p:cond delay="1200"/>
                                          </p:stCondLst>
                                        </p:cTn>
                                        <p:tgtEl>
                                          <p:spTgt spid="1029"/>
                                        </p:tgtEl>
                                        <p:attrNameLst>
                                          <p:attrName>xshear</p:attrName>
                                        </p:attrNameLst>
                                      </p:cBhvr>
                                    </p:anim>
                                    <p:animScale>
                                      <p:cBhvr>
                                        <p:cTn id="9" dur="400" decel="100000" autoRev="1" fill="hold">
                                          <p:stCondLst>
                                            <p:cond delay="1200"/>
                                          </p:stCondLst>
                                        </p:cTn>
                                        <p:tgtEl>
                                          <p:spTgt spid="1029"/>
                                        </p:tgtEl>
                                      </p:cBhvr>
                                      <p:from x="100000" y="100000"/>
                                      <p:to x="80000" y="100000"/>
                                    </p:animScale>
                                    <p:anim by="(#ppt_h/3+#ppt_w*0.1)" calcmode="lin" valueType="num">
                                      <p:cBhvr additive="sum">
                                        <p:cTn id="10" dur="400" decel="100000" autoRev="1" fill="hold">
                                          <p:stCondLst>
                                            <p:cond delay="1200"/>
                                          </p:stCondLst>
                                        </p:cTn>
                                        <p:tgtEl>
                                          <p:spTgt spid="1029"/>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2"/>
                                        </p:tgtEl>
                                        <p:attrNameLst>
                                          <p:attrName>style.visibility</p:attrName>
                                        </p:attrNameLst>
                                      </p:cBhvr>
                                      <p:to>
                                        <p:strVal val="visible"/>
                                      </p:to>
                                    </p:set>
                                    <p:anim calcmode="discrete" valueType="clr">
                                      <p:cBhvr override="childStyle">
                                        <p:cTn id="15"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16" dur="500"/>
                                        <p:tgtEl>
                                          <p:spTgt spid="2"/>
                                        </p:tgtEl>
                                        <p:attrNameLst>
                                          <p:attrName>fillcolor</p:attrName>
                                        </p:attrNameLst>
                                      </p:cBhvr>
                                      <p:tavLst>
                                        <p:tav tm="0">
                                          <p:val>
                                            <p:clrVal>
                                              <a:schemeClr val="accent2"/>
                                            </p:clrVal>
                                          </p:val>
                                        </p:tav>
                                        <p:tav tm="50000">
                                          <p:val>
                                            <p:clrVal>
                                              <a:schemeClr val="hlink"/>
                                            </p:clrVal>
                                          </p:val>
                                        </p:tav>
                                      </p:tavLst>
                                    </p:anim>
                                    <p:set>
                                      <p:cBhvr>
                                        <p:cTn id="17" dur="500"/>
                                        <p:tgtEl>
                                          <p:spTgt spid="2"/>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40" presetClass="entr" presetSubtype="0" fill="hold" grpId="0" nodeType="clickEffect">
                                  <p:stCondLst>
                                    <p:cond delay="0"/>
                                  </p:stCondLst>
                                  <p:iterate type="lt">
                                    <p:tmPct val="10000"/>
                                  </p:iterate>
                                  <p:childTnLst>
                                    <p:set>
                                      <p:cBhvr>
                                        <p:cTn id="21" dur="1" fill="hold">
                                          <p:stCondLst>
                                            <p:cond delay="0"/>
                                          </p:stCondLst>
                                        </p:cTn>
                                        <p:tgtEl>
                                          <p:spTgt spid="3">
                                            <p:bg/>
                                          </p:spTgt>
                                        </p:tgtEl>
                                        <p:attrNameLst>
                                          <p:attrName>style.visibility</p:attrName>
                                        </p:attrNameLst>
                                      </p:cBhvr>
                                      <p:to>
                                        <p:strVal val="visible"/>
                                      </p:to>
                                    </p:set>
                                    <p:animEffect transition="in" filter="fade">
                                      <p:cBhvr>
                                        <p:cTn id="22" dur="2000"/>
                                        <p:tgtEl>
                                          <p:spTgt spid="3">
                                            <p:bg/>
                                          </p:spTgt>
                                        </p:tgtEl>
                                      </p:cBhvr>
                                    </p:animEffect>
                                    <p:anim calcmode="lin" valueType="num">
                                      <p:cBhvr>
                                        <p:cTn id="23" dur="2000" fill="hold"/>
                                        <p:tgtEl>
                                          <p:spTgt spid="3">
                                            <p:bg/>
                                          </p:spTgt>
                                        </p:tgtEl>
                                        <p:attrNameLst>
                                          <p:attrName>ppt_x</p:attrName>
                                        </p:attrNameLst>
                                      </p:cBhvr>
                                      <p:tavLst>
                                        <p:tav tm="0">
                                          <p:val>
                                            <p:strVal val="#ppt_x-.1"/>
                                          </p:val>
                                        </p:tav>
                                        <p:tav tm="100000">
                                          <p:val>
                                            <p:strVal val="#ppt_x"/>
                                          </p:val>
                                        </p:tav>
                                      </p:tavLst>
                                    </p:anim>
                                    <p:anim calcmode="lin" valueType="num">
                                      <p:cBhvr>
                                        <p:cTn id="24" dur="20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0" presetClass="entr" presetSubtype="0" fill="hold" grpId="0" nodeType="clickEffect">
                                  <p:stCondLst>
                                    <p:cond delay="0"/>
                                  </p:stCondLst>
                                  <p:iterate type="lt">
                                    <p:tmPct val="10000"/>
                                  </p:iterate>
                                  <p:childTnLst>
                                    <p:set>
                                      <p:cBhvr>
                                        <p:cTn id="28" dur="1" fill="hold">
                                          <p:stCondLst>
                                            <p:cond delay="0"/>
                                          </p:stCondLst>
                                        </p:cTn>
                                        <p:tgtEl>
                                          <p:spTgt spid="3">
                                            <p:txEl>
                                              <p:pRg st="1" end="1"/>
                                            </p:txEl>
                                          </p:spTgt>
                                        </p:tgtEl>
                                        <p:attrNameLst>
                                          <p:attrName>style.visibility</p:attrName>
                                        </p:attrNameLst>
                                      </p:cBhvr>
                                      <p:to>
                                        <p:strVal val="visible"/>
                                      </p:to>
                                    </p:set>
                                    <p:animEffect transition="in" filter="fade">
                                      <p:cBhvr>
                                        <p:cTn id="29" dur="1000"/>
                                        <p:tgtEl>
                                          <p:spTgt spid="3">
                                            <p:txEl>
                                              <p:pRg st="1" end="1"/>
                                            </p:txEl>
                                          </p:spTgt>
                                        </p:tgtEl>
                                      </p:cBhvr>
                                    </p:animEffect>
                                    <p:anim calcmode="lin" valueType="num">
                                      <p:cBhvr>
                                        <p:cTn id="30" dur="10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31"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Personal\My Documents\manganese pics\Mineraly.sk_-_psilomelan.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Rounded Rectangle 4"/>
          <p:cNvSpPr/>
          <p:nvPr/>
        </p:nvSpPr>
        <p:spPr>
          <a:xfrm>
            <a:off x="457200" y="381000"/>
            <a:ext cx="8305800" cy="685800"/>
          </a:xfrm>
          <a:prstGeom prst="round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Sources of Manganese</a:t>
            </a:r>
            <a:endParaRPr lang="en-US" sz="4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Rounded Rectangle 9"/>
          <p:cNvSpPr/>
          <p:nvPr/>
        </p:nvSpPr>
        <p:spPr>
          <a:xfrm>
            <a:off x="228600" y="1447800"/>
            <a:ext cx="8534400" cy="510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Deep-sea nodules of manganese and other metals are scattered on the ocean floor. They form when the hot waters from hot springs (called black smokers) on the ocean bottom meet the cold, deep ocean water. The elements in the hot volcanic waters precipitate as nodules. Though rich in manganese (nearly 25% manganese) they are very deep in the ocean and it would cost too much to make them worth retrieving. This may prove to be an important source of manganese in the future should reserves in the Earth's crust be depleted and cost-effective deep-sea mining methods are discovered. </a:t>
            </a:r>
            <a:endParaRPr lang="en-US" sz="2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0" fill="hold"/>
                                        <p:tgtEl>
                                          <p:spTgt spid="4"/>
                                        </p:tgtEl>
                                        <p:attrNameLst>
                                          <p:attrName>ppt_w</p:attrName>
                                        </p:attrNameLst>
                                      </p:cBhvr>
                                      <p:tavLst>
                                        <p:tav tm="0">
                                          <p:val>
                                            <p:strVal val="#ppt_w+.3"/>
                                          </p:val>
                                        </p:tav>
                                        <p:tav tm="100000">
                                          <p:val>
                                            <p:strVal val="#ppt_w"/>
                                          </p:val>
                                        </p:tav>
                                      </p:tavLst>
                                    </p:anim>
                                    <p:anim calcmode="lin" valueType="num">
                                      <p:cBhvr>
                                        <p:cTn id="8" dur="3000" fill="hold"/>
                                        <p:tgtEl>
                                          <p:spTgt spid="4"/>
                                        </p:tgtEl>
                                        <p:attrNameLst>
                                          <p:attrName>ppt_h</p:attrName>
                                        </p:attrNameLst>
                                      </p:cBhvr>
                                      <p:tavLst>
                                        <p:tav tm="0">
                                          <p:val>
                                            <p:strVal val="#ppt_h"/>
                                          </p:val>
                                        </p:tav>
                                        <p:tav tm="100000">
                                          <p:val>
                                            <p:strVal val="#ppt_h"/>
                                          </p:val>
                                        </p:tav>
                                      </p:tavLst>
                                    </p:anim>
                                    <p:animEffect transition="in" filter="fade">
                                      <p:cBhvr>
                                        <p:cTn id="9" dur="3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8"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5000" fill="hold"/>
                                        <p:tgtEl>
                                          <p:spTgt spid="5"/>
                                        </p:tgtEl>
                                        <p:attrNameLst>
                                          <p:attrName>ppt_x</p:attrName>
                                        </p:attrNameLst>
                                      </p:cBhvr>
                                      <p:tavLst>
                                        <p:tav tm="0">
                                          <p:val>
                                            <p:strVal val="#ppt_x"/>
                                          </p:val>
                                        </p:tav>
                                        <p:tav tm="100000">
                                          <p:val>
                                            <p:strVal val="#ppt_x"/>
                                          </p:val>
                                        </p:tav>
                                      </p:tavLst>
                                    </p:anim>
                                    <p:anim calcmode="lin" valueType="num">
                                      <p:cBhvr>
                                        <p:cTn id="15" dur="15000" fill="hold"/>
                                        <p:tgtEl>
                                          <p:spTgt spid="5"/>
                                        </p:tgtEl>
                                        <p:attrNameLst>
                                          <p:attrName>ppt_y</p:attrName>
                                        </p:attrNameLst>
                                      </p:cBhvr>
                                      <p:tavLst>
                                        <p:tav tm="0">
                                          <p:val>
                                            <p:strVal val="#ppt_y+1"/>
                                          </p:val>
                                        </p:tav>
                                        <p:tav tm="100000">
                                          <p:val>
                                            <p:strVal val="#ppt_y-1"/>
                                          </p:val>
                                        </p:tav>
                                      </p:tavLst>
                                    </p:anim>
                                  </p:childTnLst>
                                </p:cTn>
                              </p:par>
                            </p:childTnLst>
                          </p:cTn>
                        </p:par>
                      </p:childTnLst>
                    </p:cTn>
                  </p:par>
                  <p:par>
                    <p:cTn id="16" fill="hold">
                      <p:stCondLst>
                        <p:cond delay="indefinite"/>
                      </p:stCondLst>
                      <p:childTnLst>
                        <p:par>
                          <p:cTn id="17" fill="hold">
                            <p:stCondLst>
                              <p:cond delay="0"/>
                            </p:stCondLst>
                            <p:childTnLst>
                              <p:par>
                                <p:cTn id="18" presetID="28"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15000" fill="hold"/>
                                        <p:tgtEl>
                                          <p:spTgt spid="10"/>
                                        </p:tgtEl>
                                        <p:attrNameLst>
                                          <p:attrName>ppt_x</p:attrName>
                                        </p:attrNameLst>
                                      </p:cBhvr>
                                      <p:tavLst>
                                        <p:tav tm="0">
                                          <p:val>
                                            <p:strVal val="#ppt_x"/>
                                          </p:val>
                                        </p:tav>
                                        <p:tav tm="100000">
                                          <p:val>
                                            <p:strVal val="#ppt_x"/>
                                          </p:val>
                                        </p:tav>
                                      </p:tavLst>
                                    </p:anim>
                                    <p:anim calcmode="lin" valueType="num">
                                      <p:cBhvr>
                                        <p:cTn id="21" dur="15000" fill="hold"/>
                                        <p:tgtEl>
                                          <p:spTgt spid="10"/>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C:\Documents and Settings\Personal\My Documents\manganese pics\800px-Spiegeleisen.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Rounded Rectangle 2"/>
          <p:cNvSpPr/>
          <p:nvPr/>
        </p:nvSpPr>
        <p:spPr>
          <a:xfrm>
            <a:off x="762000" y="304800"/>
            <a:ext cx="77724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Uses of  Manganese</a:t>
            </a:r>
            <a:endParaRPr lang="en-US" sz="2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graphicFrame>
        <p:nvGraphicFramePr>
          <p:cNvPr id="5" name="Diagram 4"/>
          <p:cNvGraphicFramePr/>
          <p:nvPr/>
        </p:nvGraphicFramePr>
        <p:xfrm>
          <a:off x="228600" y="1143000"/>
          <a:ext cx="86868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p:cTn id="7" dur="3000" fill="hold"/>
                                        <p:tgtEl>
                                          <p:spTgt spid="36866"/>
                                        </p:tgtEl>
                                        <p:attrNameLst>
                                          <p:attrName>ppt_w</p:attrName>
                                        </p:attrNameLst>
                                      </p:cBhvr>
                                      <p:tavLst>
                                        <p:tav tm="0">
                                          <p:val>
                                            <p:fltVal val="0"/>
                                          </p:val>
                                        </p:tav>
                                        <p:tav tm="100000">
                                          <p:val>
                                            <p:strVal val="#ppt_w"/>
                                          </p:val>
                                        </p:tav>
                                      </p:tavLst>
                                    </p:anim>
                                    <p:anim calcmode="lin" valueType="num">
                                      <p:cBhvr>
                                        <p:cTn id="8" dur="3000" fill="hold"/>
                                        <p:tgtEl>
                                          <p:spTgt spid="3686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1"/>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0"/>
                                        <p:tgtEl>
                                          <p:spTgt spid="5"/>
                                        </p:tgtEl>
                                      </p:cBhvr>
                                    </p:animEffect>
                                    <p:anim calcmode="lin" valueType="num">
                                      <p:cBhvr>
                                        <p:cTn id="21" dur="5000" fill="hold"/>
                                        <p:tgtEl>
                                          <p:spTgt spid="5"/>
                                        </p:tgtEl>
                                        <p:attrNameLst>
                                          <p:attrName>ppt_x</p:attrName>
                                        </p:attrNameLst>
                                      </p:cBhvr>
                                      <p:tavLst>
                                        <p:tav tm="0">
                                          <p:val>
                                            <p:strVal val="#ppt_x"/>
                                          </p:val>
                                        </p:tav>
                                        <p:tav tm="100000">
                                          <p:val>
                                            <p:strVal val="#ppt_x"/>
                                          </p:val>
                                        </p:tav>
                                      </p:tavLst>
                                    </p:anim>
                                    <p:anim calcmode="lin" valueType="num">
                                      <p:cBhvr>
                                        <p:cTn id="22" dur="5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Graphic spid="5"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C:\Documents and Settings\Personal\My Documents\manganese pics\Mangan_1-crop.jpg"/>
          <p:cNvPicPr>
            <a:picLocks noChangeAspect="1" noChangeArrowheads="1"/>
          </p:cNvPicPr>
          <p:nvPr/>
        </p:nvPicPr>
        <p:blipFill>
          <a:blip r:embed="rId2"/>
          <a:srcRect/>
          <a:stretch>
            <a:fillRect/>
          </a:stretch>
        </p:blipFill>
        <p:spPr bwMode="auto">
          <a:xfrm>
            <a:off x="0" y="-1"/>
            <a:ext cx="9144000" cy="6885539"/>
          </a:xfrm>
          <a:prstGeom prst="rect">
            <a:avLst/>
          </a:prstGeom>
          <a:noFill/>
        </p:spPr>
      </p:pic>
      <p:sp>
        <p:nvSpPr>
          <p:cNvPr id="3" name="Rounded Rectangle 2"/>
          <p:cNvSpPr/>
          <p:nvPr/>
        </p:nvSpPr>
        <p:spPr>
          <a:xfrm>
            <a:off x="762000" y="304800"/>
            <a:ext cx="77724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Uses of  Manganese</a:t>
            </a:r>
            <a:endParaRPr lang="en-US" sz="2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graphicFrame>
        <p:nvGraphicFramePr>
          <p:cNvPr id="7" name="Diagram 6"/>
          <p:cNvGraphicFramePr/>
          <p:nvPr/>
        </p:nvGraphicFramePr>
        <p:xfrm>
          <a:off x="228600" y="1143000"/>
          <a:ext cx="86868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7890"/>
                                        </p:tgtEl>
                                        <p:attrNameLst>
                                          <p:attrName>style.visibility</p:attrName>
                                        </p:attrNameLst>
                                      </p:cBhvr>
                                      <p:to>
                                        <p:strVal val="visible"/>
                                      </p:to>
                                    </p:set>
                                    <p:anim calcmode="lin" valueType="num">
                                      <p:cBhvr>
                                        <p:cTn id="7" dur="5000" fill="hold"/>
                                        <p:tgtEl>
                                          <p:spTgt spid="37890"/>
                                        </p:tgtEl>
                                        <p:attrNameLst>
                                          <p:attrName>ppt_w</p:attrName>
                                        </p:attrNameLst>
                                      </p:cBhvr>
                                      <p:tavLst>
                                        <p:tav tm="0">
                                          <p:val>
                                            <p:fltVal val="0"/>
                                          </p:val>
                                        </p:tav>
                                        <p:tav tm="100000">
                                          <p:val>
                                            <p:strVal val="#ppt_w"/>
                                          </p:val>
                                        </p:tav>
                                      </p:tavLst>
                                    </p:anim>
                                    <p:anim calcmode="lin" valueType="num">
                                      <p:cBhvr>
                                        <p:cTn id="8" dur="5000" fill="hold"/>
                                        <p:tgtEl>
                                          <p:spTgt spid="37890"/>
                                        </p:tgtEl>
                                        <p:attrNameLst>
                                          <p:attrName>ppt_h</p:attrName>
                                        </p:attrNameLst>
                                      </p:cBhvr>
                                      <p:tavLst>
                                        <p:tav tm="0">
                                          <p:val>
                                            <p:fltVal val="0"/>
                                          </p:val>
                                        </p:tav>
                                        <p:tav tm="100000">
                                          <p:val>
                                            <p:strVal val="#ppt_h"/>
                                          </p:val>
                                        </p:tav>
                                      </p:tavLst>
                                    </p:anim>
                                    <p:anim calcmode="lin" valueType="num">
                                      <p:cBhvr>
                                        <p:cTn id="9" dur="5000" fill="hold"/>
                                        <p:tgtEl>
                                          <p:spTgt spid="37890"/>
                                        </p:tgtEl>
                                        <p:attrNameLst>
                                          <p:attrName>style.rotation</p:attrName>
                                        </p:attrNameLst>
                                      </p:cBhvr>
                                      <p:tavLst>
                                        <p:tav tm="0">
                                          <p:val>
                                            <p:fltVal val="90"/>
                                          </p:val>
                                        </p:tav>
                                        <p:tav tm="100000">
                                          <p:val>
                                            <p:fltVal val="0"/>
                                          </p:val>
                                        </p:tav>
                                      </p:tavLst>
                                    </p:anim>
                                    <p:animEffect transition="in" filter="fade">
                                      <p:cBhvr>
                                        <p:cTn id="10" dur="5000"/>
                                        <p:tgtEl>
                                          <p:spTgt spid="37890"/>
                                        </p:tgtEl>
                                      </p:cBhvr>
                                    </p:animEffect>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3"/>
                                        </p:tgtEl>
                                        <p:attrNameLst>
                                          <p:attrName>style.visibility</p:attrName>
                                        </p:attrNameLst>
                                      </p:cBhvr>
                                      <p:to>
                                        <p:strVal val="visible"/>
                                      </p:to>
                                    </p:set>
                                    <p:anim calcmode="discrete" valueType="clr">
                                      <p:cBhvr override="childStyle">
                                        <p:cTn id="15"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3"/>
                                        </p:tgtEl>
                                        <p:attrNameLst>
                                          <p:attrName>fillcolor</p:attrName>
                                        </p:attrNameLst>
                                      </p:cBhvr>
                                      <p:tavLst>
                                        <p:tav tm="0">
                                          <p:val>
                                            <p:clrVal>
                                              <a:schemeClr val="accent2"/>
                                            </p:clrVal>
                                          </p:val>
                                        </p:tav>
                                        <p:tav tm="50000">
                                          <p:val>
                                            <p:clrVal>
                                              <a:schemeClr val="hlink"/>
                                            </p:clrVal>
                                          </p:val>
                                        </p:tav>
                                      </p:tavLst>
                                    </p:anim>
                                    <p:set>
                                      <p:cBhvr>
                                        <p:cTn id="17" dur="80"/>
                                        <p:tgtEl>
                                          <p:spTgt spid="3"/>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29"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0" fill="hold"/>
                                        <p:tgtEl>
                                          <p:spTgt spid="7"/>
                                        </p:tgtEl>
                                        <p:attrNameLst>
                                          <p:attrName>ppt_x</p:attrName>
                                        </p:attrNameLst>
                                      </p:cBhvr>
                                      <p:tavLst>
                                        <p:tav tm="0">
                                          <p:val>
                                            <p:strVal val="#ppt_x-.2"/>
                                          </p:val>
                                        </p:tav>
                                        <p:tav tm="100000">
                                          <p:val>
                                            <p:strVal val="#ppt_x"/>
                                          </p:val>
                                        </p:tav>
                                      </p:tavLst>
                                    </p:anim>
                                    <p:anim calcmode="lin" valueType="num">
                                      <p:cBhvr>
                                        <p:cTn id="23" dur="5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4" dur="5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Graphic spid="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C:\Documents and Settings\Personal\My Documents\manganese pics\3072425386_18f5735158.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Rounded Rectangle 2"/>
          <p:cNvSpPr/>
          <p:nvPr/>
        </p:nvSpPr>
        <p:spPr>
          <a:xfrm>
            <a:off x="1066800" y="609600"/>
            <a:ext cx="6858000" cy="1828800"/>
          </a:xfrm>
          <a:prstGeom prst="roundRect">
            <a:avLst/>
          </a:prstGeom>
          <a:solidFill>
            <a:schemeClr val="bg2">
              <a:lumMod val="50000"/>
              <a:alpha val="7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Manganese Mining</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p:cTn id="7" dur="3000" fill="hold"/>
                                        <p:tgtEl>
                                          <p:spTgt spid="54274"/>
                                        </p:tgtEl>
                                        <p:attrNameLst>
                                          <p:attrName>ppt_w</p:attrName>
                                        </p:attrNameLst>
                                      </p:cBhvr>
                                      <p:tavLst>
                                        <p:tav tm="0" fmla="#ppt_w*sin(2.5*pi*$)">
                                          <p:val>
                                            <p:fltVal val="0"/>
                                          </p:val>
                                        </p:tav>
                                        <p:tav tm="100000">
                                          <p:val>
                                            <p:fltVal val="1"/>
                                          </p:val>
                                        </p:tav>
                                      </p:tavLst>
                                    </p:anim>
                                    <p:anim calcmode="lin" valueType="num">
                                      <p:cBhvr>
                                        <p:cTn id="8" dur="3000" fill="hold"/>
                                        <p:tgtEl>
                                          <p:spTgt spid="5427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1"/>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2700000" scaled="0"/>
        </a:gradFill>
        <a:effectLst/>
      </p:bgPr>
    </p:bg>
    <p:spTree>
      <p:nvGrpSpPr>
        <p:cNvPr id="1" name=""/>
        <p:cNvGrpSpPr/>
        <p:nvPr/>
      </p:nvGrpSpPr>
      <p:grpSpPr>
        <a:xfrm>
          <a:off x="0" y="0"/>
          <a:ext cx="0" cy="0"/>
          <a:chOff x="0" y="0"/>
          <a:chExt cx="0" cy="0"/>
        </a:xfrm>
      </p:grpSpPr>
      <p:sp>
        <p:nvSpPr>
          <p:cNvPr id="56321" name="Rectangle 1"/>
          <p:cNvSpPr>
            <a:spLocks noChangeArrowheads="1"/>
          </p:cNvSpPr>
          <p:nvPr/>
        </p:nvSpPr>
        <p:spPr bwMode="auto">
          <a:xfrm rot="10800000" flipV="1">
            <a:off x="304800" y="710060"/>
            <a:ext cx="8305800" cy="58278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soft" dir="t">
                <a:rot lat="0" lon="0" rev="10800000"/>
              </a:lightRig>
            </a:scene3d>
            <a:sp3d>
              <a:bevelT w="27940" h="12700"/>
              <a:contourClr>
                <a:srgbClr val="DDDDDD"/>
              </a:contourClr>
            </a:sp3d>
          </a:bodyPr>
          <a:lstStyle/>
          <a:p>
            <a:pPr marL="0" marR="0" lvl="0" indent="0" algn="just" defTabSz="914400" rtl="0" eaLnBrk="1" fontAlgn="base" latinLnBrk="0" hangingPunct="1">
              <a:lnSpc>
                <a:spcPct val="150000"/>
              </a:lnSpc>
              <a:spcBef>
                <a:spcPct val="0"/>
              </a:spcBef>
              <a:spcAft>
                <a:spcPct val="0"/>
              </a:spcAft>
              <a:buClrTx/>
              <a:buSzTx/>
              <a:buFontTx/>
              <a:buNone/>
              <a:tabLst/>
            </a:pPr>
            <a:r>
              <a:rPr lang="en-US" b="1" spc="150" dirty="0" smtClean="0">
                <a:ln w="11430"/>
                <a:solidFill>
                  <a:srgbClr val="F8F8F8"/>
                </a:solidFill>
                <a:effectLst>
                  <a:outerShdw blurRad="25400" algn="tl" rotWithShape="0">
                    <a:srgbClr val="000000">
                      <a:alpha val="43000"/>
                    </a:srgbClr>
                  </a:outerShdw>
                </a:effectLst>
                <a:latin typeface="Arial" pitchFamily="34" charset="0"/>
              </a:rPr>
              <a:t>	</a:t>
            </a:r>
            <a:r>
              <a:rPr kumimoji="0" lang="en-US" sz="2800" i="0" u="none" strike="noStrike" spc="150" normalizeH="0" baseline="0" dirty="0" smtClean="0">
                <a:ln w="11430"/>
                <a:effectLst>
                  <a:outerShdw blurRad="25400" algn="tl" rotWithShape="0">
                    <a:srgbClr val="000000">
                      <a:alpha val="43000"/>
                    </a:srgbClr>
                  </a:outerShdw>
                </a:effectLst>
                <a:latin typeface="Arial Narrow" pitchFamily="34" charset="0"/>
              </a:rPr>
              <a:t>The first step in a conventional production flow sheet for converting manganese oxide ore to alkaline grade </a:t>
            </a:r>
            <a:r>
              <a:rPr kumimoji="0" lang="en-US" sz="2800" i="1" u="sng" strike="noStrike" spc="150" normalizeH="0" baseline="0" dirty="0" smtClean="0">
                <a:ln w="11430"/>
                <a:effectLst>
                  <a:outerShdw blurRad="25400" algn="tl" rotWithShape="0">
                    <a:srgbClr val="000000">
                      <a:alpha val="43000"/>
                    </a:srgbClr>
                  </a:outerShdw>
                </a:effectLst>
                <a:latin typeface="Arial Narrow" pitchFamily="34" charset="0"/>
              </a:rPr>
              <a:t>electrolytic manganese dioxide </a:t>
            </a:r>
            <a:r>
              <a:rPr kumimoji="0" lang="en-US" sz="2800" i="0" u="none" strike="noStrike" spc="150" normalizeH="0" baseline="0" dirty="0" smtClean="0">
                <a:ln w="11430"/>
                <a:effectLst>
                  <a:outerShdw blurRad="25400" algn="tl" rotWithShape="0">
                    <a:srgbClr val="000000">
                      <a:alpha val="43000"/>
                    </a:srgbClr>
                  </a:outerShdw>
                </a:effectLst>
                <a:latin typeface="Arial Narrow" pitchFamily="34" charset="0"/>
              </a:rPr>
              <a:t>(EMD), which is a high purity product that possesses the ‘recipe specific’ electrical characteristics desired by batterymakers, is a high temperature </a:t>
            </a:r>
            <a:r>
              <a:rPr kumimoji="0" lang="en-US" sz="2800" i="1" u="sng" strike="noStrike" spc="150" normalizeH="0" baseline="0" dirty="0" smtClean="0">
                <a:ln w="11430"/>
                <a:effectLst>
                  <a:outerShdw blurRad="25400" algn="tl" rotWithShape="0">
                    <a:srgbClr val="000000">
                      <a:alpha val="43000"/>
                    </a:srgbClr>
                  </a:outerShdw>
                </a:effectLst>
                <a:latin typeface="Arial Narrow" pitchFamily="34" charset="0"/>
              </a:rPr>
              <a:t>pyrometallurgical roast process</a:t>
            </a:r>
            <a:r>
              <a:rPr kumimoji="0" lang="en-US" sz="2800" i="0" u="none" strike="noStrike" spc="150" normalizeH="0" baseline="0" dirty="0" smtClean="0">
                <a:ln w="11430"/>
                <a:effectLst>
                  <a:outerShdw blurRad="25400" algn="tl" rotWithShape="0">
                    <a:srgbClr val="000000">
                      <a:alpha val="43000"/>
                    </a:srgbClr>
                  </a:outerShdw>
                </a:effectLst>
                <a:latin typeface="Arial Narrow" pitchFamily="34" charset="0"/>
              </a:rPr>
              <a:t>, wherein the manganese ore is heated to between 800°C and 900°C to reduce it so that it can then be dissolved in hot sulfuric acid.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grpId="0" nodeType="clickEffect">
                                  <p:stCondLst>
                                    <p:cond delay="0"/>
                                  </p:stCondLst>
                                  <p:childTnLst>
                                    <p:set>
                                      <p:cBhvr>
                                        <p:cTn id="6" dur="1" fill="hold">
                                          <p:stCondLst>
                                            <p:cond delay="0"/>
                                          </p:stCondLst>
                                        </p:cTn>
                                        <p:tgtEl>
                                          <p:spTgt spid="56321"/>
                                        </p:tgtEl>
                                        <p:attrNameLst>
                                          <p:attrName>style.visibility</p:attrName>
                                        </p:attrNameLst>
                                      </p:cBhvr>
                                      <p:to>
                                        <p:strVal val="visible"/>
                                      </p:to>
                                    </p:set>
                                    <p:anim calcmode="lin" valueType="num">
                                      <p:cBhvr>
                                        <p:cTn id="7" dur="15000" fill="hold"/>
                                        <p:tgtEl>
                                          <p:spTgt spid="56321"/>
                                        </p:tgtEl>
                                        <p:attrNameLst>
                                          <p:attrName>ppt_x</p:attrName>
                                        </p:attrNameLst>
                                      </p:cBhvr>
                                      <p:tavLst>
                                        <p:tav tm="0">
                                          <p:val>
                                            <p:strVal val="#ppt_x"/>
                                          </p:val>
                                        </p:tav>
                                        <p:tav tm="100000">
                                          <p:val>
                                            <p:strVal val="#ppt_x"/>
                                          </p:val>
                                        </p:tav>
                                      </p:tavLst>
                                    </p:anim>
                                    <p:anim calcmode="lin" valueType="num">
                                      <p:cBhvr>
                                        <p:cTn id="8" dur="15000" fill="hold"/>
                                        <p:tgtEl>
                                          <p:spTgt spid="56321"/>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1"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Rectangle 1"/>
          <p:cNvSpPr/>
          <p:nvPr/>
        </p:nvSpPr>
        <p:spPr>
          <a:xfrm>
            <a:off x="381000" y="381001"/>
            <a:ext cx="8153400" cy="5786199"/>
          </a:xfrm>
          <a:prstGeom prst="rect">
            <a:avLst/>
          </a:prstGeom>
        </p:spPr>
        <p:txBody>
          <a:bodyPr wrap="square">
            <a:spAutoFit/>
          </a:bodyPr>
          <a:lstStyle/>
          <a:p>
            <a:endParaRPr lang="en-US" sz="1000" dirty="0" smtClean="0"/>
          </a:p>
          <a:p>
            <a:r>
              <a:rPr lang="en-US" sz="2400" dirty="0" smtClean="0"/>
              <a:t>Drawbacks  of the </a:t>
            </a:r>
            <a:r>
              <a:rPr lang="en-US" sz="2400" dirty="0" smtClean="0">
                <a:latin typeface="Arial" pitchFamily="34" charset="0"/>
              </a:rPr>
              <a:t>pyrometallurgical roast process</a:t>
            </a: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rPr>
              <a:t> </a:t>
            </a:r>
            <a:r>
              <a:rPr lang="en-US" sz="2400" dirty="0" smtClean="0"/>
              <a:t>that will inhibit its future use include:</a:t>
            </a:r>
          </a:p>
          <a:p>
            <a:endParaRPr lang="en-US" sz="2400" dirty="0" smtClean="0"/>
          </a:p>
          <a:p>
            <a:pPr>
              <a:buFont typeface="Wingdings" pitchFamily="2" charset="2"/>
              <a:buChar char="v"/>
            </a:pPr>
            <a:r>
              <a:rPr lang="en-US" sz="2400" dirty="0" smtClean="0"/>
              <a:t>  As the roasting process reduces all oxides present in the ore, Electrolytic Manganese Dioxide (EMD) producers must compete with steel and chemical industry buyers for the highest grades of manganese oxide fines if they are to ameliorate the production and product quality problems caused by non-manganese metal ions in the sulfate electrolyte;</a:t>
            </a:r>
          </a:p>
          <a:p>
            <a:endParaRPr lang="en-PH" sz="1200" dirty="0" smtClean="0"/>
          </a:p>
          <a:p>
            <a:endParaRPr lang="en-US" sz="1200" dirty="0" smtClean="0"/>
          </a:p>
          <a:p>
            <a:pPr>
              <a:buFont typeface="Wingdings" pitchFamily="2" charset="2"/>
              <a:buChar char="v"/>
            </a:pPr>
            <a:r>
              <a:rPr lang="en-PH" sz="2400" dirty="0" smtClean="0"/>
              <a:t>  </a:t>
            </a:r>
            <a:r>
              <a:rPr lang="en-US" sz="2400" dirty="0" smtClean="0"/>
              <a:t>In today’s world, the steel industry alone can consume all of the high grade manganese oxide ores that are available leaving existing EMD plants, which are dependent on sourcing high grade ores, at risk of closure even in times when the market for their EMD production is particularly strong;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2400000" scaled="0"/>
          <a:tileRect l="-100000" t="-100000"/>
        </a:gradFill>
        <a:effectLst/>
      </p:bgPr>
    </p:bg>
    <p:spTree>
      <p:nvGrpSpPr>
        <p:cNvPr id="1" name=""/>
        <p:cNvGrpSpPr/>
        <p:nvPr/>
      </p:nvGrpSpPr>
      <p:grpSpPr>
        <a:xfrm>
          <a:off x="0" y="0"/>
          <a:ext cx="0" cy="0"/>
          <a:chOff x="0" y="0"/>
          <a:chExt cx="0" cy="0"/>
        </a:xfrm>
      </p:grpSpPr>
      <p:sp>
        <p:nvSpPr>
          <p:cNvPr id="6" name="Rectangle 5"/>
          <p:cNvSpPr/>
          <p:nvPr/>
        </p:nvSpPr>
        <p:spPr>
          <a:xfrm>
            <a:off x="381000" y="685800"/>
            <a:ext cx="8153400" cy="5601533"/>
          </a:xfrm>
          <a:prstGeom prst="rect">
            <a:avLst/>
          </a:prstGeom>
        </p:spPr>
        <p:txBody>
          <a:bodyPr wrap="square">
            <a:spAutoFit/>
          </a:bodyPr>
          <a:lstStyle/>
          <a:p>
            <a:endParaRPr lang="en-US" sz="1000" dirty="0" smtClean="0"/>
          </a:p>
          <a:p>
            <a:r>
              <a:rPr lang="en-US" sz="2400" dirty="0" smtClean="0"/>
              <a:t>Drawbacks  of the </a:t>
            </a:r>
            <a:r>
              <a:rPr lang="en-US" sz="2400" dirty="0" smtClean="0">
                <a:latin typeface="Arial" pitchFamily="34" charset="0"/>
              </a:rPr>
              <a:t>pyrometallurgical roast </a:t>
            </a:r>
            <a:r>
              <a:rPr lang="en-US" sz="2400" dirty="0" smtClean="0">
                <a:latin typeface="Arial" pitchFamily="34" charset="0"/>
              </a:rPr>
              <a:t>process </a:t>
            </a:r>
            <a:r>
              <a:rPr lang="en-US" sz="2400" dirty="0" smtClean="0"/>
              <a:t>that </a:t>
            </a:r>
            <a:r>
              <a:rPr lang="en-US" sz="2400" dirty="0" smtClean="0"/>
              <a:t>will inhibit its future use include:</a:t>
            </a:r>
          </a:p>
          <a:p>
            <a:endParaRPr lang="en-US" sz="2400" dirty="0" smtClean="0"/>
          </a:p>
          <a:p>
            <a:pPr>
              <a:buFont typeface="Wingdings" pitchFamily="2" charset="2"/>
              <a:buChar char="v"/>
            </a:pPr>
            <a:r>
              <a:rPr lang="en-US" sz="2400" dirty="0" smtClean="0"/>
              <a:t>  The roasting process is highly energy inefficient with a conventional EMD plant requiring more than double the energy of a same-sized plant employing the Mesa modified sulfur dioxide leach technology; and</a:t>
            </a:r>
          </a:p>
          <a:p>
            <a:endParaRPr lang="en-PH" sz="1600" dirty="0" smtClean="0"/>
          </a:p>
          <a:p>
            <a:endParaRPr lang="en-US" sz="1200" dirty="0" smtClean="0"/>
          </a:p>
          <a:p>
            <a:pPr>
              <a:buFont typeface="Wingdings" pitchFamily="2" charset="2"/>
              <a:buChar char="v"/>
            </a:pPr>
            <a:r>
              <a:rPr lang="en-PH" sz="2400" dirty="0" smtClean="0"/>
              <a:t>  </a:t>
            </a:r>
            <a:r>
              <a:rPr lang="en-US" sz="2400" dirty="0" smtClean="0"/>
              <a:t>The roasting process is highly polluting, emitting high carbon dioxide loads to the atmosphere, particulate pollutants that can pollute the surrounding environment and very insidious metal ion pollutants that can find its way into streams and aquifers, travelling large distances before appearing in drinking water or crops grown for human consumption.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0" fill="hold"/>
                                        <p:tgtEl>
                                          <p:spTgt spid="6"/>
                                        </p:tgtEl>
                                        <p:attrNameLst>
                                          <p:attrName>ppt_x</p:attrName>
                                        </p:attrNameLst>
                                      </p:cBhvr>
                                      <p:tavLst>
                                        <p:tav tm="0">
                                          <p:val>
                                            <p:strVal val="#ppt_x"/>
                                          </p:val>
                                        </p:tav>
                                        <p:tav tm="100000">
                                          <p:val>
                                            <p:strVal val="#ppt_x"/>
                                          </p:val>
                                        </p:tav>
                                      </p:tavLst>
                                    </p:anim>
                                    <p:anim calcmode="lin" valueType="num">
                                      <p:cBhvr additive="base">
                                        <p:cTn id="8"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2700000" scaled="0"/>
        </a:gradFill>
        <a:effectLst/>
      </p:bgPr>
    </p:bg>
    <p:spTree>
      <p:nvGrpSpPr>
        <p:cNvPr id="1" name=""/>
        <p:cNvGrpSpPr/>
        <p:nvPr/>
      </p:nvGrpSpPr>
      <p:grpSpPr>
        <a:xfrm>
          <a:off x="0" y="0"/>
          <a:ext cx="0" cy="0"/>
          <a:chOff x="0" y="0"/>
          <a:chExt cx="0" cy="0"/>
        </a:xfrm>
      </p:grpSpPr>
      <p:pic>
        <p:nvPicPr>
          <p:cNvPr id="3" name="Picture 2" descr="flow-large.gif"/>
          <p:cNvPicPr>
            <a:picLocks noChangeAspect="1"/>
          </p:cNvPicPr>
          <p:nvPr/>
        </p:nvPicPr>
        <p:blipFill>
          <a:blip r:embed="rId2"/>
          <a:stretch>
            <a:fillRect/>
          </a:stretch>
        </p:blipFill>
        <p:spPr>
          <a:xfrm>
            <a:off x="457200" y="685800"/>
            <a:ext cx="8153400" cy="5939955"/>
          </a:xfrm>
          <a:prstGeom prst="rect">
            <a:avLst/>
          </a:prstGeom>
        </p:spPr>
      </p:pic>
      <p:sp>
        <p:nvSpPr>
          <p:cNvPr id="4" name="Rounded Rectangle 3"/>
          <p:cNvSpPr/>
          <p:nvPr/>
        </p:nvSpPr>
        <p:spPr>
          <a:xfrm>
            <a:off x="381000" y="228600"/>
            <a:ext cx="83058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MESA MODIFIED SULFUR DIOXIDE LEACH TECHNOLOGY</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edge">
                                      <p:cBhvr>
                                        <p:cTn id="14" dur="3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2700000" scaled="1"/>
          <a:tileRect/>
        </a:grad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33396" y="1387904"/>
          <a:ext cx="8153403" cy="5089093"/>
        </p:xfrm>
        <a:graphic>
          <a:graphicData uri="http://schemas.openxmlformats.org/drawingml/2006/table">
            <a:tbl>
              <a:tblPr>
                <a:tableStyleId>{3C2FFA5D-87B4-456A-9821-1D502468CF0F}</a:tableStyleId>
              </a:tblPr>
              <a:tblGrid>
                <a:gridCol w="2717803"/>
                <a:gridCol w="5435600"/>
              </a:tblGrid>
              <a:tr h="531595">
                <a:tc>
                  <a:txBody>
                    <a:bodyPr/>
                    <a:lstStyle/>
                    <a:p>
                      <a:pPr algn="ctr"/>
                      <a:r>
                        <a:rPr lang="en-US" sz="2000" dirty="0"/>
                        <a:t>Milling</a:t>
                      </a:r>
                    </a:p>
                  </a:txBody>
                  <a:tcPr marL="60657" marR="60657" marT="30328" marB="30328" anchor="ctr"/>
                </a:tc>
                <a:tc>
                  <a:txBody>
                    <a:bodyPr/>
                    <a:lstStyle/>
                    <a:p>
                      <a:pPr algn="ctr"/>
                      <a:r>
                        <a:rPr lang="en-US" sz="2000"/>
                        <a:t>Milling of manganese ore and limestone.</a:t>
                      </a:r>
                    </a:p>
                  </a:txBody>
                  <a:tcPr marL="60657" marR="60657" marT="30328" marB="30328" anchor="ctr"/>
                </a:tc>
              </a:tr>
              <a:tr h="759583">
                <a:tc>
                  <a:txBody>
                    <a:bodyPr/>
                    <a:lstStyle/>
                    <a:p>
                      <a:pPr algn="ctr"/>
                      <a:r>
                        <a:rPr lang="en-US" sz="2000" dirty="0"/>
                        <a:t>Manganese Leach</a:t>
                      </a:r>
                    </a:p>
                  </a:txBody>
                  <a:tcPr marL="60657" marR="60657" marT="30328" marB="30328" anchor="ctr"/>
                </a:tc>
                <a:tc>
                  <a:txBody>
                    <a:bodyPr/>
                    <a:lstStyle/>
                    <a:p>
                      <a:pPr algn="ctr"/>
                      <a:r>
                        <a:rPr lang="en-US" sz="2000" dirty="0"/>
                        <a:t>Reduction leach using SO</a:t>
                      </a:r>
                      <a:r>
                        <a:rPr lang="en-US" sz="2000" baseline="-25000" dirty="0"/>
                        <a:t>2</a:t>
                      </a:r>
                      <a:r>
                        <a:rPr lang="en-US" sz="2000" dirty="0"/>
                        <a:t> to form a manganese sulfate solution.</a:t>
                      </a:r>
                    </a:p>
                  </a:txBody>
                  <a:tcPr marL="60657" marR="60657" marT="30328" marB="30328" anchor="ctr"/>
                </a:tc>
              </a:tr>
              <a:tr h="759583">
                <a:tc>
                  <a:txBody>
                    <a:bodyPr/>
                    <a:lstStyle/>
                    <a:p>
                      <a:pPr algn="ctr"/>
                      <a:r>
                        <a:rPr lang="en-US" sz="2000" dirty="0" err="1"/>
                        <a:t>Jarositing</a:t>
                      </a:r>
                      <a:endParaRPr lang="en-US" sz="2000" dirty="0"/>
                    </a:p>
                  </a:txBody>
                  <a:tcPr marL="60657" marR="60657" marT="30328" marB="30328" anchor="ctr"/>
                </a:tc>
                <a:tc>
                  <a:txBody>
                    <a:bodyPr/>
                    <a:lstStyle/>
                    <a:p>
                      <a:pPr algn="ctr"/>
                      <a:r>
                        <a:rPr lang="en-US" sz="2000" dirty="0"/>
                        <a:t>Removal of impurities, predominantly potassium, from the solution.</a:t>
                      </a:r>
                    </a:p>
                  </a:txBody>
                  <a:tcPr marL="60657" marR="60657" marT="30328" marB="30328" anchor="ctr"/>
                </a:tc>
              </a:tr>
              <a:tr h="759583">
                <a:tc>
                  <a:txBody>
                    <a:bodyPr/>
                    <a:lstStyle/>
                    <a:p>
                      <a:pPr algn="ctr"/>
                      <a:r>
                        <a:rPr lang="en-US" sz="2000" dirty="0" err="1"/>
                        <a:t>Goethiting</a:t>
                      </a:r>
                      <a:endParaRPr lang="en-US" sz="2000" dirty="0"/>
                    </a:p>
                  </a:txBody>
                  <a:tcPr marL="60657" marR="60657" marT="30328" marB="30328" anchor="ctr"/>
                </a:tc>
                <a:tc>
                  <a:txBody>
                    <a:bodyPr/>
                    <a:lstStyle/>
                    <a:p>
                      <a:pPr algn="ctr"/>
                      <a:r>
                        <a:rPr lang="en-US" sz="2000" dirty="0"/>
                        <a:t>Removal of impurities, predominantly iron, from the solution.</a:t>
                      </a:r>
                    </a:p>
                  </a:txBody>
                  <a:tcPr marL="60657" marR="60657" marT="30328" marB="30328" anchor="ctr"/>
                </a:tc>
              </a:tr>
              <a:tr h="759583">
                <a:tc>
                  <a:txBody>
                    <a:bodyPr/>
                    <a:lstStyle/>
                    <a:p>
                      <a:pPr algn="ctr"/>
                      <a:r>
                        <a:rPr lang="en-US" sz="2000"/>
                        <a:t>Sulfiding</a:t>
                      </a:r>
                    </a:p>
                  </a:txBody>
                  <a:tcPr marL="60657" marR="60657" marT="30328" marB="30328" anchor="ctr"/>
                </a:tc>
                <a:tc>
                  <a:txBody>
                    <a:bodyPr/>
                    <a:lstStyle/>
                    <a:p>
                      <a:pPr algn="ctr"/>
                      <a:r>
                        <a:rPr lang="en-US" sz="2000" dirty="0"/>
                        <a:t>Removal of heavy metal impurities from the solution.</a:t>
                      </a:r>
                    </a:p>
                  </a:txBody>
                  <a:tcPr marL="60657" marR="60657" marT="30328" marB="30328" anchor="ctr"/>
                </a:tc>
              </a:tr>
              <a:tr h="759583">
                <a:tc>
                  <a:txBody>
                    <a:bodyPr/>
                    <a:lstStyle/>
                    <a:p>
                      <a:pPr algn="ctr"/>
                      <a:r>
                        <a:rPr lang="en-US" sz="2000"/>
                        <a:t>Electrowinning</a:t>
                      </a:r>
                    </a:p>
                  </a:txBody>
                  <a:tcPr marL="60657" marR="60657" marT="30328" marB="30328" anchor="ctr"/>
                </a:tc>
                <a:tc>
                  <a:txBody>
                    <a:bodyPr/>
                    <a:lstStyle/>
                    <a:p>
                      <a:pPr algn="ctr"/>
                      <a:r>
                        <a:rPr lang="en-US" sz="2000" dirty="0"/>
                        <a:t>EMD is plated from the purified solution onto titanium anodes.</a:t>
                      </a:r>
                    </a:p>
                  </a:txBody>
                  <a:tcPr marL="60657" marR="60657" marT="30328" marB="30328" anchor="ctr"/>
                </a:tc>
              </a:tr>
              <a:tr h="759583">
                <a:tc>
                  <a:txBody>
                    <a:bodyPr/>
                    <a:lstStyle/>
                    <a:p>
                      <a:pPr algn="ctr"/>
                      <a:r>
                        <a:rPr lang="en-US" sz="2000"/>
                        <a:t>Product Preparation</a:t>
                      </a:r>
                    </a:p>
                  </a:txBody>
                  <a:tcPr marL="60657" marR="60657" marT="30328" marB="30328" anchor="ctr"/>
                </a:tc>
                <a:tc>
                  <a:txBody>
                    <a:bodyPr/>
                    <a:lstStyle/>
                    <a:p>
                      <a:pPr algn="ctr"/>
                      <a:r>
                        <a:rPr lang="en-US" sz="2000" dirty="0"/>
                        <a:t>EMD is washed, milled, dried and packaged as a fine powder.</a:t>
                      </a:r>
                    </a:p>
                  </a:txBody>
                  <a:tcPr marL="60657" marR="60657" marT="30328" marB="30328" anchor="ctr"/>
                </a:tc>
              </a:tr>
            </a:tbl>
          </a:graphicData>
        </a:graphic>
      </p:graphicFrame>
      <p:sp>
        <p:nvSpPr>
          <p:cNvPr id="55297" name="Rectangle 1"/>
          <p:cNvSpPr>
            <a:spLocks noChangeArrowheads="1"/>
          </p:cNvSpPr>
          <p:nvPr/>
        </p:nvSpPr>
        <p:spPr bwMode="auto">
          <a:xfrm>
            <a:off x="609600" y="609601"/>
            <a:ext cx="76962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rPr>
              <a:t>The principal sub-processes depicted in the diagram above are as follows: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5297"/>
                                        </p:tgtEl>
                                        <p:attrNameLst>
                                          <p:attrName>style.visibility</p:attrName>
                                        </p:attrNameLst>
                                      </p:cBhvr>
                                      <p:to>
                                        <p:strVal val="visible"/>
                                      </p:to>
                                    </p:set>
                                    <p:anim calcmode="lin" valueType="num">
                                      <p:cBhvr>
                                        <p:cTn id="7" dur="1000" fill="hold"/>
                                        <p:tgtEl>
                                          <p:spTgt spid="55297"/>
                                        </p:tgtEl>
                                        <p:attrNameLst>
                                          <p:attrName>ppt_x</p:attrName>
                                        </p:attrNameLst>
                                      </p:cBhvr>
                                      <p:tavLst>
                                        <p:tav tm="0">
                                          <p:val>
                                            <p:strVal val="#ppt_x-.2"/>
                                          </p:val>
                                        </p:tav>
                                        <p:tav tm="100000">
                                          <p:val>
                                            <p:strVal val="#ppt_x"/>
                                          </p:val>
                                        </p:tav>
                                      </p:tavLst>
                                    </p:anim>
                                    <p:anim calcmode="lin" valueType="num">
                                      <p:cBhvr>
                                        <p:cTn id="8" dur="1000" fill="hold"/>
                                        <p:tgtEl>
                                          <p:spTgt spid="55297"/>
                                        </p:tgtEl>
                                        <p:attrNameLst>
                                          <p:attrName>ppt_y</p:attrName>
                                        </p:attrNameLst>
                                      </p:cBhvr>
                                      <p:tavLst>
                                        <p:tav tm="0">
                                          <p:val>
                                            <p:strVal val="#ppt_y"/>
                                          </p:val>
                                        </p:tav>
                                        <p:tav tm="100000">
                                          <p:val>
                                            <p:strVal val="#ppt_y"/>
                                          </p:val>
                                        </p:tav>
                                      </p:tavLst>
                                    </p:anim>
                                    <p:animEffect transition="in" filter="wipe(right)" prLst="gradientSize: 0.1">
                                      <p:cBhvr>
                                        <p:cTn id="9" dur="1000"/>
                                        <p:tgtEl>
                                          <p:spTgt spid="55297"/>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0"/>
                                        <p:tgtEl>
                                          <p:spTgt spid="2"/>
                                        </p:tgtEl>
                                      </p:cBhvr>
                                    </p:animEffect>
                                    <p:anim calcmode="lin" valueType="num">
                                      <p:cBhvr>
                                        <p:cTn id="15" dur="5000" fill="hold"/>
                                        <p:tgtEl>
                                          <p:spTgt spid="2"/>
                                        </p:tgtEl>
                                        <p:attrNameLst>
                                          <p:attrName>ppt_x</p:attrName>
                                        </p:attrNameLst>
                                      </p:cBhvr>
                                      <p:tavLst>
                                        <p:tav tm="0">
                                          <p:val>
                                            <p:strVal val="#ppt_x"/>
                                          </p:val>
                                        </p:tav>
                                        <p:tav tm="100000">
                                          <p:val>
                                            <p:strVal val="#ppt_x"/>
                                          </p:val>
                                        </p:tav>
                                      </p:tavLst>
                                    </p:anim>
                                    <p:anim calcmode="lin" valueType="num">
                                      <p:cBhvr>
                                        <p:cTn id="16" dur="4500" decel="100000" fill="hold"/>
                                        <p:tgtEl>
                                          <p:spTgt spid="2"/>
                                        </p:tgtEl>
                                        <p:attrNameLst>
                                          <p:attrName>ppt_y</p:attrName>
                                        </p:attrNameLst>
                                      </p:cBhvr>
                                      <p:tavLst>
                                        <p:tav tm="0">
                                          <p:val>
                                            <p:strVal val="#ppt_y+1"/>
                                          </p:val>
                                        </p:tav>
                                        <p:tav tm="100000">
                                          <p:val>
                                            <p:strVal val="#ppt_y-.03"/>
                                          </p:val>
                                        </p:tav>
                                      </p:tavLst>
                                    </p:anim>
                                    <p:anim calcmode="lin" valueType="num">
                                      <p:cBhvr>
                                        <p:cTn id="17" dur="500" accel="100000" fill="hold">
                                          <p:stCondLst>
                                            <p:cond delay="45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Documents and Settings\Personal\My Documents\phhosphate pics\4453457495_bbc63a3f66.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TextBox 2"/>
          <p:cNvSpPr txBox="1"/>
          <p:nvPr/>
        </p:nvSpPr>
        <p:spPr>
          <a:xfrm>
            <a:off x="1447800" y="1981200"/>
            <a:ext cx="6400800" cy="1015663"/>
          </a:xfrm>
          <a:prstGeom prst="rect">
            <a:avLst/>
          </a:prstGeom>
          <a:solidFill>
            <a:schemeClr val="accent1">
              <a:alpha val="65000"/>
            </a:schemeClr>
          </a:solid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PH"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Phosphate</a:t>
            </a:r>
            <a:endParaRPr lang="en-US" sz="6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fade">
                                      <p:cBhvr>
                                        <p:cTn id="7" dur="3000"/>
                                        <p:tgtEl>
                                          <p:spTgt spid="38914"/>
                                        </p:tgtEl>
                                      </p:cBhvr>
                                    </p:animEffect>
                                    <p:anim calcmode="lin" valueType="num">
                                      <p:cBhvr>
                                        <p:cTn id="8" dur="3000" fill="hold"/>
                                        <p:tgtEl>
                                          <p:spTgt spid="38914"/>
                                        </p:tgtEl>
                                        <p:attrNameLst>
                                          <p:attrName>style.rotation</p:attrName>
                                        </p:attrNameLst>
                                      </p:cBhvr>
                                      <p:tavLst>
                                        <p:tav tm="0">
                                          <p:val>
                                            <p:fltVal val="720"/>
                                          </p:val>
                                        </p:tav>
                                        <p:tav tm="100000">
                                          <p:val>
                                            <p:fltVal val="0"/>
                                          </p:val>
                                        </p:tav>
                                      </p:tavLst>
                                    </p:anim>
                                    <p:anim calcmode="lin" valueType="num">
                                      <p:cBhvr>
                                        <p:cTn id="9" dur="3000" fill="hold"/>
                                        <p:tgtEl>
                                          <p:spTgt spid="38914"/>
                                        </p:tgtEl>
                                        <p:attrNameLst>
                                          <p:attrName>ppt_h</p:attrName>
                                        </p:attrNameLst>
                                      </p:cBhvr>
                                      <p:tavLst>
                                        <p:tav tm="0">
                                          <p:val>
                                            <p:fltVal val="0"/>
                                          </p:val>
                                        </p:tav>
                                        <p:tav tm="100000">
                                          <p:val>
                                            <p:strVal val="#ppt_h"/>
                                          </p:val>
                                        </p:tav>
                                      </p:tavLst>
                                    </p:anim>
                                    <p:anim calcmode="lin" valueType="num">
                                      <p:cBhvr>
                                        <p:cTn id="10" dur="3000" fill="hold"/>
                                        <p:tgtEl>
                                          <p:spTgt spid="3891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3"/>
                                        </p:tgtEl>
                                        <p:attrNameLst>
                                          <p:attrName>style.visibility</p:attrName>
                                        </p:attrNameLst>
                                      </p:cBhvr>
                                      <p:to>
                                        <p:strVal val="visible"/>
                                      </p:to>
                                    </p:set>
                                    <p:anim calcmode="discrete" valueType="clr">
                                      <p:cBhvr override="childStyle">
                                        <p:cTn id="15" dur="50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6" dur="500"/>
                                        <p:tgtEl>
                                          <p:spTgt spid="3"/>
                                        </p:tgtEl>
                                        <p:attrNameLst>
                                          <p:attrName>fillcolor</p:attrName>
                                        </p:attrNameLst>
                                      </p:cBhvr>
                                      <p:tavLst>
                                        <p:tav tm="0">
                                          <p:val>
                                            <p:clrVal>
                                              <a:schemeClr val="accent2"/>
                                            </p:clrVal>
                                          </p:val>
                                        </p:tav>
                                        <p:tav tm="50000">
                                          <p:val>
                                            <p:clrVal>
                                              <a:schemeClr val="hlink"/>
                                            </p:clrVal>
                                          </p:val>
                                        </p:tav>
                                      </p:tavLst>
                                    </p:anim>
                                    <p:set>
                                      <p:cBhvr>
                                        <p:cTn id="17" dur="500"/>
                                        <p:tgtEl>
                                          <p:spTgt spid="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Personal\My Documents\4306446144_a4339f2f9a.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Content Placeholder 2"/>
          <p:cNvSpPr>
            <a:spLocks noGrp="1"/>
          </p:cNvSpPr>
          <p:nvPr>
            <p:ph idx="1"/>
          </p:nvPr>
        </p:nvSpPr>
        <p:spPr>
          <a:xfrm>
            <a:off x="457200" y="1371600"/>
            <a:ext cx="8229600" cy="2133599"/>
          </a:xfrm>
        </p:spPr>
        <p:txBody>
          <a:bodyPr>
            <a:normAutofit fontScale="92500" lnSpcReduction="20000"/>
          </a:bodyPr>
          <a:lstStyle/>
          <a:p>
            <a:pPr algn="just">
              <a:buNone/>
            </a:pPr>
            <a:r>
              <a:rPr lang="en-US" dirty="0" smtClean="0"/>
              <a:t>		</a:t>
            </a:r>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This comparative study was undertaken in order to help Mr. Businessman, who have decided to increase his earnings through mining, choose wisely among  three project proposals. </a:t>
            </a:r>
            <a:r>
              <a:rPr lang="en-US" b="1" i="1" u="sng"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endParaRPr lang="en-US" dirty="0"/>
          </a:p>
        </p:txBody>
      </p:sp>
      <p:sp>
        <p:nvSpPr>
          <p:cNvPr id="5" name="Title 4"/>
          <p:cNvSpPr>
            <a:spLocks noGrp="1"/>
          </p:cNvSpPr>
          <p:nvPr>
            <p:ph type="title"/>
          </p:nvPr>
        </p:nvSpPr>
        <p:spPr>
          <a:xfrm>
            <a:off x="457200" y="274638"/>
            <a:ext cx="8229600" cy="1020762"/>
          </a:xfrm>
        </p:spPr>
        <p:txBody>
          <a:bodyPr/>
          <a:lstStyle/>
          <a:p>
            <a:r>
              <a:rPr lang="en-PH" dirty="0" smtClean="0">
                <a:solidFill>
                  <a:schemeClr val="bg1"/>
                </a:solidFill>
                <a:effectLst>
                  <a:glow rad="228600">
                    <a:schemeClr val="accent5">
                      <a:satMod val="175000"/>
                      <a:alpha val="40000"/>
                    </a:schemeClr>
                  </a:glow>
                </a:effectLst>
              </a:rPr>
              <a:t>Introduction</a:t>
            </a:r>
            <a:endParaRPr lang="en-US" dirty="0">
              <a:solidFill>
                <a:schemeClr val="bg1"/>
              </a:solidFill>
              <a:effectLst>
                <a:glow rad="228600">
                  <a:schemeClr val="accent5">
                    <a:satMod val="175000"/>
                    <a:alpha val="40000"/>
                  </a:schemeClr>
                </a:glow>
              </a:effectLst>
            </a:endParaRPr>
          </a:p>
        </p:txBody>
      </p:sp>
      <p:sp>
        <p:nvSpPr>
          <p:cNvPr id="8" name="Content Placeholder 2"/>
          <p:cNvSpPr txBox="1">
            <a:spLocks/>
          </p:cNvSpPr>
          <p:nvPr/>
        </p:nvSpPr>
        <p:spPr>
          <a:xfrm>
            <a:off x="457200" y="3429000"/>
            <a:ext cx="8305800" cy="1905000"/>
          </a:xfrm>
          <a:prstGeom prst="rect">
            <a:avLst/>
          </a:prstGeom>
        </p:spPr>
        <p:txBody>
          <a:bodyPr vert="horz" lIns="91440" tIns="45720" rIns="91440" bIns="45720" rtlCol="0">
            <a:normAutofit fontScale="85000" lnSpcReduction="1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1" i="0" u="none" strike="noStrike" kern="1200" cap="none" spc="50" normalizeH="0" baseline="0" noProof="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uLnTx/>
                <a:uFillTx/>
                <a:latin typeface="+mn-lt"/>
                <a:ea typeface="+mn-ea"/>
                <a:cs typeface="+mn-cs"/>
              </a:rPr>
              <a:t>All three mining industries entail a huge amount of financial investment, thus, requiring the expert advice of a mineral expert/geologist, an economist and an industrialist.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2"/>
          <p:cNvSpPr txBox="1">
            <a:spLocks/>
          </p:cNvSpPr>
          <p:nvPr/>
        </p:nvSpPr>
        <p:spPr>
          <a:xfrm>
            <a:off x="533400" y="5181600"/>
            <a:ext cx="8229600" cy="1676400"/>
          </a:xfrm>
          <a:prstGeom prst="rect">
            <a:avLst/>
          </a:prstGeom>
        </p:spPr>
        <p:txBody>
          <a:bodyPr vert="horz" lIns="91440" tIns="45720" rIns="91440" bIns="45720" rtlCol="0">
            <a:normAutofit fontScale="925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PH" sz="3200" b="1" i="0" u="none" strike="noStrike" kern="1200" cap="none" spc="50" normalizeH="0" baseline="0" noProof="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uLnTx/>
                <a:uFillTx/>
                <a:latin typeface="+mn-lt"/>
                <a:ea typeface="+mn-ea"/>
                <a:cs typeface="+mn-cs"/>
              </a:rPr>
              <a:t>With this extensive comparative study, it is expected that Mr. Businessman will eventually be able to make the right decision and put his money into good use.</a:t>
            </a:r>
            <a:endParaRPr kumimoji="0" lang="en-US" sz="3200" b="1" i="0" u="none" strike="noStrike" kern="1200" cap="none" spc="50" normalizeH="0" baseline="0" noProof="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heckerboard(across)">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mph" presetSubtype="0" fill="hold" grpId="0" nodeType="clickEffect">
                                  <p:stCondLst>
                                    <p:cond delay="0"/>
                                  </p:stCondLst>
                                  <p:iterate type="lt">
                                    <p:tmPct val="10000"/>
                                  </p:iterate>
                                  <p:childTnLst>
                                    <p:set>
                                      <p:cBhvr override="childStyle">
                                        <p:cTn id="11" dur="1000" autoRev="1" fill="hold"/>
                                        <p:tgtEl>
                                          <p:spTgt spid="5"/>
                                        </p:tgtEl>
                                        <p:attrNameLst>
                                          <p:attrName>style.color</p:attrName>
                                        </p:attrNameLst>
                                      </p:cBhvr>
                                      <p:to>
                                        <p:clrVal>
                                          <a:schemeClr val="accent2"/>
                                        </p:clrVal>
                                      </p:to>
                                    </p:set>
                                    <p:set>
                                      <p:cBhvr>
                                        <p:cTn id="12" dur="1000" autoRev="1" fill="hold"/>
                                        <p:tgtEl>
                                          <p:spTgt spid="5"/>
                                        </p:tgtEl>
                                        <p:attrNameLst>
                                          <p:attrName>fillcolor</p:attrName>
                                        </p:attrNameLst>
                                      </p:cBhvr>
                                      <p:to>
                                        <p:clrVal>
                                          <a:schemeClr val="accent2"/>
                                        </p:clrVal>
                                      </p:to>
                                    </p:set>
                                    <p:set>
                                      <p:cBhvr>
                                        <p:cTn id="13" dur="1000" autoRev="1" fill="hold"/>
                                        <p:tgtEl>
                                          <p:spTgt spid="5"/>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0" fill="hold"/>
                                        <p:tgtEl>
                                          <p:spTgt spid="8"/>
                                        </p:tgtEl>
                                        <p:attrNameLst>
                                          <p:attrName>ppt_x</p:attrName>
                                        </p:attrNameLst>
                                      </p:cBhvr>
                                      <p:tavLst>
                                        <p:tav tm="0">
                                          <p:val>
                                            <p:strVal val="#ppt_x"/>
                                          </p:val>
                                        </p:tav>
                                        <p:tav tm="100000">
                                          <p:val>
                                            <p:strVal val="#ppt_x"/>
                                          </p:val>
                                        </p:tav>
                                      </p:tavLst>
                                    </p:anim>
                                    <p:anim calcmode="lin" valueType="num">
                                      <p:cBhvr additive="base">
                                        <p:cTn id="25" dur="5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0" fill="hold"/>
                                        <p:tgtEl>
                                          <p:spTgt spid="9"/>
                                        </p:tgtEl>
                                        <p:attrNameLst>
                                          <p:attrName>ppt_x</p:attrName>
                                        </p:attrNameLst>
                                      </p:cBhvr>
                                      <p:tavLst>
                                        <p:tav tm="0">
                                          <p:val>
                                            <p:strVal val="#ppt_x"/>
                                          </p:val>
                                        </p:tav>
                                        <p:tav tm="100000">
                                          <p:val>
                                            <p:strVal val="#ppt_x"/>
                                          </p:val>
                                        </p:tav>
                                      </p:tavLst>
                                    </p:anim>
                                    <p:anim calcmode="lin" valueType="num">
                                      <p:cBhvr additive="base">
                                        <p:cTn id="31" dur="5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8"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Personal\My Documents\phhosphate pics\540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graphicFrame>
        <p:nvGraphicFramePr>
          <p:cNvPr id="7" name="Diagram 6"/>
          <p:cNvGraphicFramePr/>
          <p:nvPr/>
        </p:nvGraphicFramePr>
        <p:xfrm>
          <a:off x="228600" y="304800"/>
          <a:ext cx="8686800" cy="63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3000"/>
                                        <p:tgtEl>
                                          <p:spTgt spid="3"/>
                                        </p:tgtEl>
                                      </p:cBhvr>
                                    </p:animEffect>
                                    <p:anim calcmode="lin" valueType="num">
                                      <p:cBhvr>
                                        <p:cTn id="8" dur="3000" fill="hold"/>
                                        <p:tgtEl>
                                          <p:spTgt spid="3"/>
                                        </p:tgtEl>
                                        <p:attrNameLst>
                                          <p:attrName>ppt_x</p:attrName>
                                        </p:attrNameLst>
                                      </p:cBhvr>
                                      <p:tavLst>
                                        <p:tav tm="0">
                                          <p:val>
                                            <p:strVal val="#ppt_x"/>
                                          </p:val>
                                        </p:tav>
                                        <p:tav tm="100000">
                                          <p:val>
                                            <p:strVal val="#ppt_x"/>
                                          </p:val>
                                        </p:tav>
                                      </p:tavLst>
                                    </p:anim>
                                    <p:anim calcmode="lin" valueType="num">
                                      <p:cBhvr>
                                        <p:cTn id="9" dur="3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3" presetClass="entr" presetSubtype="16"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plus(in)">
                                      <p:cBhvr>
                                        <p:cTn id="14" dur="5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C:\Documents and Settings\Personal\My Documents\phhosphate pics\5400b.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graphicFrame>
        <p:nvGraphicFramePr>
          <p:cNvPr id="3" name="Diagram 2"/>
          <p:cNvGraphicFramePr/>
          <p:nvPr/>
        </p:nvGraphicFramePr>
        <p:xfrm>
          <a:off x="228600" y="304800"/>
          <a:ext cx="8686800" cy="63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dissolve">
                                      <p:cBhvr>
                                        <p:cTn id="7" dur="3000"/>
                                        <p:tgtEl>
                                          <p:spTgt spid="43010"/>
                                        </p:tgtEl>
                                      </p:cBhvr>
                                    </p:animEffect>
                                  </p:childTnLst>
                                </p:cTn>
                              </p:par>
                            </p:childTnLst>
                          </p:cTn>
                        </p:par>
                      </p:childTnLst>
                    </p:cTn>
                  </p:par>
                  <p:par>
                    <p:cTn id="8" fill="hold">
                      <p:stCondLst>
                        <p:cond delay="indefinite"/>
                      </p:stCondLst>
                      <p:childTnLst>
                        <p:par>
                          <p:cTn id="9" fill="hold">
                            <p:stCondLst>
                              <p:cond delay="0"/>
                            </p:stCondLst>
                            <p:childTnLst>
                              <p:par>
                                <p:cTn id="10" presetID="28"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5000" fill="hold"/>
                                        <p:tgtEl>
                                          <p:spTgt spid="3"/>
                                        </p:tgtEl>
                                        <p:attrNameLst>
                                          <p:attrName>ppt_x</p:attrName>
                                        </p:attrNameLst>
                                      </p:cBhvr>
                                      <p:tavLst>
                                        <p:tav tm="0">
                                          <p:val>
                                            <p:strVal val="#ppt_x"/>
                                          </p:val>
                                        </p:tav>
                                        <p:tav tm="100000">
                                          <p:val>
                                            <p:strVal val="#ppt_x"/>
                                          </p:val>
                                        </p:tav>
                                      </p:tavLst>
                                    </p:anim>
                                    <p:anim calcmode="lin" valueType="num">
                                      <p:cBhvr>
                                        <p:cTn id="13" dur="15000" fill="hold"/>
                                        <p:tgtEl>
                                          <p:spTgt spid="3"/>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C:\Documents and Settings\Personal\My Documents\phhosphate pics\4453456575_d5d7235705.jpg"/>
          <p:cNvPicPr>
            <a:picLocks noChangeAspect="1" noChangeArrowheads="1"/>
          </p:cNvPicPr>
          <p:nvPr/>
        </p:nvPicPr>
        <p:blipFill>
          <a:blip r:embed="rId2"/>
          <a:srcRect/>
          <a:stretch>
            <a:fillRect/>
          </a:stretch>
        </p:blipFill>
        <p:spPr bwMode="auto">
          <a:xfrm>
            <a:off x="-1" y="0"/>
            <a:ext cx="9125749" cy="6858000"/>
          </a:xfrm>
          <a:prstGeom prst="rect">
            <a:avLst/>
          </a:prstGeom>
          <a:noFill/>
        </p:spPr>
      </p:pic>
      <p:graphicFrame>
        <p:nvGraphicFramePr>
          <p:cNvPr id="3" name="Diagram 2"/>
          <p:cNvGraphicFramePr/>
          <p:nvPr/>
        </p:nvGraphicFramePr>
        <p:xfrm>
          <a:off x="228600" y="304800"/>
          <a:ext cx="8686800" cy="624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fade">
                                      <p:cBhvr>
                                        <p:cTn id="7" dur="3000"/>
                                        <p:tgtEl>
                                          <p:spTgt spid="44034"/>
                                        </p:tgtEl>
                                      </p:cBhvr>
                                    </p:animEffect>
                                    <p:anim calcmode="lin" valueType="num">
                                      <p:cBhvr>
                                        <p:cTn id="8" dur="3000" fill="hold"/>
                                        <p:tgtEl>
                                          <p:spTgt spid="44034"/>
                                        </p:tgtEl>
                                        <p:attrNameLst>
                                          <p:attrName>ppt_x</p:attrName>
                                        </p:attrNameLst>
                                      </p:cBhvr>
                                      <p:tavLst>
                                        <p:tav tm="0">
                                          <p:val>
                                            <p:strVal val="#ppt_x"/>
                                          </p:val>
                                        </p:tav>
                                        <p:tav tm="100000">
                                          <p:val>
                                            <p:strVal val="#ppt_x"/>
                                          </p:val>
                                        </p:tav>
                                      </p:tavLst>
                                    </p:anim>
                                    <p:anim calcmode="lin" valueType="num">
                                      <p:cBhvr>
                                        <p:cTn id="9" dur="3000" fill="hold"/>
                                        <p:tgtEl>
                                          <p:spTgt spid="4403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3000" fill="hold"/>
                                        <p:tgtEl>
                                          <p:spTgt spid="3"/>
                                        </p:tgtEl>
                                        <p:attrNameLst>
                                          <p:attrName>ppt_x</p:attrName>
                                        </p:attrNameLst>
                                      </p:cBhvr>
                                      <p:tavLst>
                                        <p:tav tm="0">
                                          <p:val>
                                            <p:strVal val="#ppt_x-.2"/>
                                          </p:val>
                                        </p:tav>
                                        <p:tav tm="100000">
                                          <p:val>
                                            <p:strVal val="#ppt_x"/>
                                          </p:val>
                                        </p:tav>
                                      </p:tavLst>
                                    </p:anim>
                                    <p:anim calcmode="lin" valueType="num">
                                      <p:cBhvr>
                                        <p:cTn id="15" dur="3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3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C:\Documents and Settings\Personal\My Documents\phhosphate pics\3220034085_fedb57fc51.jpg"/>
          <p:cNvPicPr>
            <a:picLocks noChangeAspect="1" noChangeArrowheads="1"/>
          </p:cNvPicPr>
          <p:nvPr/>
        </p:nvPicPr>
        <p:blipFill>
          <a:blip r:embed="rId2"/>
          <a:srcRect/>
          <a:stretch>
            <a:fillRect/>
          </a:stretch>
        </p:blipFill>
        <p:spPr bwMode="auto">
          <a:xfrm>
            <a:off x="0" y="0"/>
            <a:ext cx="9144000" cy="6888480"/>
          </a:xfrm>
          <a:prstGeom prst="rect">
            <a:avLst/>
          </a:prstGeom>
          <a:noFill/>
        </p:spPr>
      </p:pic>
      <p:sp>
        <p:nvSpPr>
          <p:cNvPr id="3" name="Rounded Rectangle 2"/>
          <p:cNvSpPr/>
          <p:nvPr/>
        </p:nvSpPr>
        <p:spPr>
          <a:xfrm>
            <a:off x="533400" y="533400"/>
            <a:ext cx="8153400" cy="5943600"/>
          </a:xfrm>
          <a:prstGeom prst="roundRect">
            <a:avLst/>
          </a:prstGeom>
          <a:gradFill>
            <a:gsLst>
              <a:gs pos="35000">
                <a:schemeClr val="accent4">
                  <a:tint val="37000"/>
                  <a:satMod val="300000"/>
                  <a:alpha val="35000"/>
                </a:schemeClr>
              </a:gs>
              <a:gs pos="100000">
                <a:schemeClr val="accent4">
                  <a:tint val="15000"/>
                  <a:satMod val="350000"/>
                </a:schemeClr>
              </a:gs>
            </a:gsLst>
          </a:gra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3200" dirty="0" smtClean="0"/>
              <a:t>In 2007, at </a:t>
            </a:r>
            <a:r>
              <a:rPr lang="en-US" sz="3200" dirty="0" smtClean="0"/>
              <a:t>that time’s </a:t>
            </a:r>
            <a:r>
              <a:rPr lang="en-US" sz="3200" dirty="0" smtClean="0"/>
              <a:t>current rate of consumption, the supply of phosphorus was estimated to run out in 345 years. However, scientists are now claiming that a "Peak Phosphorus" will occur in 30 years and that "At current rates, reserves will be depleted in the next 50 to 100 years." </a:t>
            </a:r>
          </a:p>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5058"/>
                                        </p:tgtEl>
                                        <p:attrNameLst>
                                          <p:attrName>style.visibility</p:attrName>
                                        </p:attrNameLst>
                                      </p:cBhvr>
                                      <p:to>
                                        <p:strVal val="visible"/>
                                      </p:to>
                                    </p:set>
                                    <p:anim calcmode="lin" valueType="num">
                                      <p:cBhvr>
                                        <p:cTn id="7" dur="3000" fill="hold"/>
                                        <p:tgtEl>
                                          <p:spTgt spid="45058"/>
                                        </p:tgtEl>
                                        <p:attrNameLst>
                                          <p:attrName>ppt_x</p:attrName>
                                        </p:attrNameLst>
                                      </p:cBhvr>
                                      <p:tavLst>
                                        <p:tav tm="0">
                                          <p:val>
                                            <p:strVal val="#ppt_x-.2"/>
                                          </p:val>
                                        </p:tav>
                                        <p:tav tm="100000">
                                          <p:val>
                                            <p:strVal val="#ppt_x"/>
                                          </p:val>
                                        </p:tav>
                                      </p:tavLst>
                                    </p:anim>
                                    <p:anim calcmode="lin" valueType="num">
                                      <p:cBhvr>
                                        <p:cTn id="8" dur="3000" fill="hold"/>
                                        <p:tgtEl>
                                          <p:spTgt spid="45058"/>
                                        </p:tgtEl>
                                        <p:attrNameLst>
                                          <p:attrName>ppt_y</p:attrName>
                                        </p:attrNameLst>
                                      </p:cBhvr>
                                      <p:tavLst>
                                        <p:tav tm="0">
                                          <p:val>
                                            <p:strVal val="#ppt_y"/>
                                          </p:val>
                                        </p:tav>
                                        <p:tav tm="100000">
                                          <p:val>
                                            <p:strVal val="#ppt_y"/>
                                          </p:val>
                                        </p:tav>
                                      </p:tavLst>
                                    </p:anim>
                                    <p:animEffect transition="in" filter="wipe(right)" prLst="gradientSize: 0.1">
                                      <p:cBhvr>
                                        <p:cTn id="9" dur="3000"/>
                                        <p:tgtEl>
                                          <p:spTgt spid="45058"/>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gtEl>
                                        <p:attrNameLst>
                                          <p:attrName>style.visibility</p:attrName>
                                        </p:attrNameLst>
                                      </p:cBhvr>
                                      <p:to>
                                        <p:strVal val="visible"/>
                                      </p:to>
                                    </p:set>
                                    <p:anim calcmode="discrete" valueType="clr">
                                      <p:cBhvr override="childStyle">
                                        <p:cTn id="14"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gtEl>
                                        <p:attrNameLst>
                                          <p:attrName>fillcolor</p:attrName>
                                        </p:attrNameLst>
                                      </p:cBhvr>
                                      <p:tavLst>
                                        <p:tav tm="0">
                                          <p:val>
                                            <p:clrVal>
                                              <a:schemeClr val="accent2"/>
                                            </p:clrVal>
                                          </p:val>
                                        </p:tav>
                                        <p:tav tm="50000">
                                          <p:val>
                                            <p:clrVal>
                                              <a:schemeClr val="hlink"/>
                                            </p:clrVal>
                                          </p:val>
                                        </p:tav>
                                      </p:tavLst>
                                    </p:anim>
                                    <p:set>
                                      <p:cBhvr>
                                        <p:cTn id="16" dur="80"/>
                                        <p:tgtEl>
                                          <p:spTgt spid="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3" name="Picture 3" descr="C:\Documents and Settings\Personal\My Documents\3071608663_23fdd4e0f6.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6" name="TextBox 5"/>
          <p:cNvSpPr txBox="1"/>
          <p:nvPr/>
        </p:nvSpPr>
        <p:spPr>
          <a:xfrm>
            <a:off x="304800" y="381000"/>
            <a:ext cx="8534400" cy="6032421"/>
          </a:xfrm>
          <a:prstGeom prst="rect">
            <a:avLst/>
          </a:prstGeom>
          <a:gradFill flip="none" rotWithShape="1">
            <a:gsLst>
              <a:gs pos="35000">
                <a:schemeClr val="accent4">
                  <a:tint val="37000"/>
                  <a:satMod val="300000"/>
                  <a:alpha val="35000"/>
                </a:schemeClr>
              </a:gs>
              <a:gs pos="100000">
                <a:schemeClr val="accent4">
                  <a:tint val="15000"/>
                  <a:satMod val="350000"/>
                </a:schemeClr>
              </a:gs>
            </a:gsLst>
            <a:path path="circle">
              <a:fillToRect l="100000" t="100000"/>
            </a:path>
            <a:tileRect r="-100000" b="-100000"/>
          </a:gradFill>
        </p:spPr>
        <p:txBody>
          <a:bodyPr wrap="square" rtlCol="0">
            <a:spAutoFit/>
          </a:bodyPr>
          <a:lstStyle/>
          <a:p>
            <a:pPr algn="just">
              <a:buFont typeface="Arial" pitchFamily="34" charset="0"/>
              <a:buChar char="•"/>
            </a:pPr>
            <a:r>
              <a:rPr lang="en-US" sz="2600" dirty="0" smtClean="0"/>
              <a:t>  </a:t>
            </a:r>
            <a:r>
              <a:rPr lang="en-US" sz="2400" dirty="0" smtClean="0"/>
              <a:t>In ecological terms, because of its important role in biological systems, phosphate is a highly sought after resource. Once used, it is often a limiting nutrient in environments, and its availability may govern the rate of growth of organisms. </a:t>
            </a:r>
          </a:p>
          <a:p>
            <a:pPr algn="just"/>
            <a:endParaRPr lang="en-US" sz="1200" dirty="0" smtClean="0"/>
          </a:p>
          <a:p>
            <a:pPr algn="just">
              <a:buFont typeface="Arial" pitchFamily="34" charset="0"/>
              <a:buChar char="•"/>
            </a:pPr>
            <a:r>
              <a:rPr lang="en-US" sz="2400" dirty="0" smtClean="0"/>
              <a:t>  This is generally true of freshwater environments, whereas nitrogen is more often the limiting nutrient in marine (seawater) environments. Addition of high levels of phosphate to environments and to micro-environments in which it is typically rare can have significant ecological consequences. </a:t>
            </a:r>
          </a:p>
          <a:p>
            <a:pPr algn="just"/>
            <a:endParaRPr lang="en-US" sz="1200" dirty="0" smtClean="0"/>
          </a:p>
          <a:p>
            <a:pPr algn="just">
              <a:buFont typeface="Arial" pitchFamily="34" charset="0"/>
              <a:buChar char="•"/>
            </a:pPr>
            <a:r>
              <a:rPr lang="en-US" sz="2400" dirty="0" smtClean="0"/>
              <a:t>  For example, blooms in the populations of some organisms at the expense of others, and the collapse of populations deprived of resources such as oxygen (see </a:t>
            </a:r>
            <a:r>
              <a:rPr lang="en-US" sz="2400" dirty="0" smtClean="0">
                <a:hlinkClick r:id="rId3" tooltip="Eutrophication"/>
              </a:rPr>
              <a:t>eutrophication</a:t>
            </a:r>
            <a:r>
              <a:rPr lang="en-US" sz="2400" dirty="0" smtClean="0"/>
              <a:t>) can occur. </a:t>
            </a:r>
          </a:p>
          <a:p>
            <a:pPr algn="just"/>
            <a:endParaRPr lang="en-US" sz="1200" dirty="0" smtClean="0"/>
          </a:p>
          <a:p>
            <a:pPr algn="just">
              <a:buFont typeface="Arial" pitchFamily="34" charset="0"/>
              <a:buChar char="•"/>
            </a:pPr>
            <a:r>
              <a:rPr lang="en-US" sz="2400" dirty="0" smtClean="0"/>
              <a:t>In the context of pollution, phosphates are one component of total dissolved solids, a major indicator of water quality.</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6083"/>
                                        </p:tgtEl>
                                        <p:attrNameLst>
                                          <p:attrName>style.visibility</p:attrName>
                                        </p:attrNameLst>
                                      </p:cBhvr>
                                      <p:to>
                                        <p:strVal val="visible"/>
                                      </p:to>
                                    </p:set>
                                    <p:anim calcmode="lin" valueType="num">
                                      <p:cBhvr>
                                        <p:cTn id="7" dur="3000" fill="hold"/>
                                        <p:tgtEl>
                                          <p:spTgt spid="46083"/>
                                        </p:tgtEl>
                                        <p:attrNameLst>
                                          <p:attrName>ppt_h</p:attrName>
                                        </p:attrNameLst>
                                      </p:cBhvr>
                                      <p:tavLst>
                                        <p:tav tm="0">
                                          <p:val>
                                            <p:strVal val="#ppt_h/20"/>
                                          </p:val>
                                        </p:tav>
                                        <p:tav tm="50000">
                                          <p:val>
                                            <p:strVal val="#ppt_h/20"/>
                                          </p:val>
                                        </p:tav>
                                        <p:tav tm="100000">
                                          <p:val>
                                            <p:strVal val="#ppt_h"/>
                                          </p:val>
                                        </p:tav>
                                      </p:tavLst>
                                    </p:anim>
                                    <p:anim calcmode="lin" valueType="num">
                                      <p:cBhvr>
                                        <p:cTn id="8" dur="3000" fill="hold"/>
                                        <p:tgtEl>
                                          <p:spTgt spid="46083"/>
                                        </p:tgtEl>
                                        <p:attrNameLst>
                                          <p:attrName>ppt_w</p:attrName>
                                        </p:attrNameLst>
                                      </p:cBhvr>
                                      <p:tavLst>
                                        <p:tav tm="0">
                                          <p:val>
                                            <p:strVal val="#ppt_w+.3"/>
                                          </p:val>
                                        </p:tav>
                                        <p:tav tm="50000">
                                          <p:val>
                                            <p:strVal val="#ppt_w+.3"/>
                                          </p:val>
                                        </p:tav>
                                        <p:tav tm="100000">
                                          <p:val>
                                            <p:strVal val="#ppt_w"/>
                                          </p:val>
                                        </p:tav>
                                      </p:tavLst>
                                    </p:anim>
                                    <p:anim calcmode="lin" valueType="num">
                                      <p:cBhvr>
                                        <p:cTn id="9" dur="3000" fill="hold"/>
                                        <p:tgtEl>
                                          <p:spTgt spid="46083"/>
                                        </p:tgtEl>
                                        <p:attrNameLst>
                                          <p:attrName>ppt_x</p:attrName>
                                        </p:attrNameLst>
                                      </p:cBhvr>
                                      <p:tavLst>
                                        <p:tav tm="0">
                                          <p:val>
                                            <p:strVal val="#ppt_x-.3"/>
                                          </p:val>
                                        </p:tav>
                                        <p:tav tm="50000">
                                          <p:val>
                                            <p:strVal val="#ppt_x"/>
                                          </p:val>
                                        </p:tav>
                                        <p:tav tm="100000">
                                          <p:val>
                                            <p:strVal val="#ppt_x"/>
                                          </p:val>
                                        </p:tav>
                                      </p:tavLst>
                                    </p:anim>
                                    <p:anim calcmode="lin" valueType="num">
                                      <p:cBhvr>
                                        <p:cTn id="10" dur="3000" fill="hold"/>
                                        <p:tgtEl>
                                          <p:spTgt spid="46083"/>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8"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5000" fill="hold"/>
                                        <p:tgtEl>
                                          <p:spTgt spid="6"/>
                                        </p:tgtEl>
                                        <p:attrNameLst>
                                          <p:attrName>ppt_x</p:attrName>
                                        </p:attrNameLst>
                                      </p:cBhvr>
                                      <p:tavLst>
                                        <p:tav tm="0">
                                          <p:val>
                                            <p:strVal val="#ppt_x"/>
                                          </p:val>
                                        </p:tav>
                                        <p:tav tm="100000">
                                          <p:val>
                                            <p:strVal val="#ppt_x"/>
                                          </p:val>
                                        </p:tav>
                                      </p:tavLst>
                                    </p:anim>
                                    <p:anim calcmode="lin" valueType="num">
                                      <p:cBhvr>
                                        <p:cTn id="16" dur="15000" fill="hold"/>
                                        <p:tgtEl>
                                          <p:spTgt spid="6"/>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C:\Documents and Settings\Personal\My Documents\2399492608_327919b918.jpg"/>
          <p:cNvPicPr>
            <a:picLocks noChangeAspect="1" noChangeArrowheads="1"/>
          </p:cNvPicPr>
          <p:nvPr/>
        </p:nvPicPr>
        <p:blipFill>
          <a:blip r:embed="rId2"/>
          <a:srcRect/>
          <a:stretch>
            <a:fillRect/>
          </a:stretch>
        </p:blipFill>
        <p:spPr bwMode="auto">
          <a:xfrm>
            <a:off x="-1" y="0"/>
            <a:ext cx="9153153" cy="6858000"/>
          </a:xfrm>
          <a:prstGeom prst="rect">
            <a:avLst/>
          </a:prstGeom>
          <a:noFill/>
        </p:spPr>
      </p:pic>
      <p:sp>
        <p:nvSpPr>
          <p:cNvPr id="3" name="TextBox 2"/>
          <p:cNvSpPr txBox="1"/>
          <p:nvPr/>
        </p:nvSpPr>
        <p:spPr>
          <a:xfrm>
            <a:off x="381000" y="457200"/>
            <a:ext cx="8458200" cy="6001643"/>
          </a:xfrm>
          <a:prstGeom prst="rect">
            <a:avLst/>
          </a:prstGeom>
          <a:gradFill flip="none" rotWithShape="1">
            <a:gsLst>
              <a:gs pos="35000">
                <a:schemeClr val="accent4">
                  <a:tint val="37000"/>
                  <a:satMod val="300000"/>
                  <a:alpha val="35000"/>
                </a:schemeClr>
              </a:gs>
              <a:gs pos="100000">
                <a:schemeClr val="accent4">
                  <a:tint val="15000"/>
                  <a:satMod val="350000"/>
                </a:schemeClr>
              </a:gs>
            </a:gsLst>
            <a:lin ang="2700000" scaled="1"/>
            <a:tileRect/>
          </a:gradFill>
        </p:spPr>
        <p:txBody>
          <a:bodyPr wrap="square" rtlCol="0">
            <a:spAutoFit/>
          </a:bodyPr>
          <a:lstStyle/>
          <a:p>
            <a:endParaRPr lang="en-US" sz="1400" dirty="0" smtClean="0"/>
          </a:p>
          <a:p>
            <a:pPr>
              <a:buFont typeface="Wingdings" pitchFamily="2" charset="2"/>
              <a:buChar char="Ø"/>
            </a:pPr>
            <a:r>
              <a:rPr lang="en-US" sz="2800" dirty="0" smtClean="0"/>
              <a:t>Phosphate deposits can contain significant amounts of naturally occurring heavy metals.</a:t>
            </a:r>
          </a:p>
          <a:p>
            <a:endParaRPr lang="en-US" sz="1600" dirty="0" smtClean="0"/>
          </a:p>
          <a:p>
            <a:pPr>
              <a:buFont typeface="Wingdings" pitchFamily="2" charset="2"/>
              <a:buChar char="Ø"/>
            </a:pPr>
            <a:r>
              <a:rPr lang="en-US" sz="2800" dirty="0" smtClean="0"/>
              <a:t> Mining operations processing phosphate rock can leave </a:t>
            </a:r>
            <a:r>
              <a:rPr lang="en-US" sz="2800" dirty="0" smtClean="0"/>
              <a:t>tailing </a:t>
            </a:r>
            <a:r>
              <a:rPr lang="en-US" sz="2800" dirty="0" smtClean="0"/>
              <a:t>piles containing elevated levels of </a:t>
            </a:r>
            <a:r>
              <a:rPr lang="en-US" sz="2800" dirty="0" smtClean="0">
                <a:hlinkClick r:id="rId3" tooltip="Cadmium"/>
              </a:rPr>
              <a:t>cadmium</a:t>
            </a:r>
            <a:r>
              <a:rPr lang="en-US" sz="2800" dirty="0" smtClean="0"/>
              <a:t>, </a:t>
            </a:r>
            <a:r>
              <a:rPr lang="en-US" sz="2800" dirty="0" smtClean="0">
                <a:hlinkClick r:id="rId4" tooltip="Lead"/>
              </a:rPr>
              <a:t>lead</a:t>
            </a:r>
            <a:r>
              <a:rPr lang="en-US" sz="2800" dirty="0" smtClean="0"/>
              <a:t>, </a:t>
            </a:r>
            <a:r>
              <a:rPr lang="en-US" sz="2800" dirty="0" smtClean="0">
                <a:hlinkClick r:id="rId5" tooltip="Nickel"/>
              </a:rPr>
              <a:t>nickel</a:t>
            </a:r>
            <a:r>
              <a:rPr lang="en-US" sz="2800" dirty="0" smtClean="0"/>
              <a:t>, </a:t>
            </a:r>
            <a:r>
              <a:rPr lang="en-US" sz="2800" dirty="0" smtClean="0">
                <a:hlinkClick r:id="rId6" tooltip="Copper"/>
              </a:rPr>
              <a:t>copper</a:t>
            </a:r>
            <a:r>
              <a:rPr lang="en-US" sz="2800" dirty="0" smtClean="0"/>
              <a:t>, </a:t>
            </a:r>
            <a:r>
              <a:rPr lang="en-US" sz="2800" dirty="0" smtClean="0">
                <a:hlinkClick r:id="rId7" tooltip="Chromium"/>
              </a:rPr>
              <a:t>chromium</a:t>
            </a:r>
            <a:r>
              <a:rPr lang="en-US" sz="2800" dirty="0" smtClean="0"/>
              <a:t>, and </a:t>
            </a:r>
            <a:r>
              <a:rPr lang="en-US" sz="2800" dirty="0" smtClean="0">
                <a:hlinkClick r:id="rId8" tooltip="Uranium"/>
              </a:rPr>
              <a:t>uranium</a:t>
            </a:r>
            <a:r>
              <a:rPr lang="en-US" sz="2800" dirty="0" smtClean="0"/>
              <a:t>.</a:t>
            </a:r>
          </a:p>
          <a:p>
            <a:endParaRPr lang="en-US" sz="1600" dirty="0" smtClean="0"/>
          </a:p>
          <a:p>
            <a:pPr>
              <a:buFont typeface="Wingdings" pitchFamily="2" charset="2"/>
              <a:buChar char="Ø"/>
            </a:pPr>
            <a:r>
              <a:rPr lang="en-US" sz="2800" dirty="0" smtClean="0"/>
              <a:t> Unless carefully managed, these waste products can leach heavy metals </a:t>
            </a:r>
            <a:r>
              <a:rPr lang="en-US" sz="2800" dirty="0" smtClean="0"/>
              <a:t>in the </a:t>
            </a:r>
            <a:r>
              <a:rPr lang="en-US" sz="2800" dirty="0" smtClean="0"/>
              <a:t>groundwater or nearby estuaries.</a:t>
            </a:r>
          </a:p>
          <a:p>
            <a:endParaRPr lang="en-US" sz="1600" dirty="0" smtClean="0"/>
          </a:p>
          <a:p>
            <a:pPr>
              <a:buFont typeface="Wingdings" pitchFamily="2" charset="2"/>
              <a:buChar char="Ø"/>
            </a:pPr>
            <a:r>
              <a:rPr lang="en-US" sz="2800" dirty="0" smtClean="0"/>
              <a:t> Uptake of these substances by plants and marine life can lead to </a:t>
            </a:r>
            <a:r>
              <a:rPr lang="en-US" sz="2800" dirty="0" smtClean="0"/>
              <a:t>concentrated levels </a:t>
            </a:r>
            <a:r>
              <a:rPr lang="en-US" sz="2800" dirty="0" smtClean="0"/>
              <a:t>of toxic heavy metals in food products. </a:t>
            </a:r>
          </a:p>
          <a:p>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p:cTn id="7" dur="3000" fill="hold"/>
                                        <p:tgtEl>
                                          <p:spTgt spid="47106"/>
                                        </p:tgtEl>
                                        <p:attrNameLst>
                                          <p:attrName>ppt_x</p:attrName>
                                        </p:attrNameLst>
                                      </p:cBhvr>
                                      <p:tavLst>
                                        <p:tav tm="0">
                                          <p:val>
                                            <p:strVal val="#ppt_x-.2"/>
                                          </p:val>
                                        </p:tav>
                                        <p:tav tm="100000">
                                          <p:val>
                                            <p:strVal val="#ppt_x"/>
                                          </p:val>
                                        </p:tav>
                                      </p:tavLst>
                                    </p:anim>
                                    <p:anim calcmode="lin" valueType="num">
                                      <p:cBhvr>
                                        <p:cTn id="8" dur="3000" fill="hold"/>
                                        <p:tgtEl>
                                          <p:spTgt spid="47106"/>
                                        </p:tgtEl>
                                        <p:attrNameLst>
                                          <p:attrName>ppt_y</p:attrName>
                                        </p:attrNameLst>
                                      </p:cBhvr>
                                      <p:tavLst>
                                        <p:tav tm="0">
                                          <p:val>
                                            <p:strVal val="#ppt_y"/>
                                          </p:val>
                                        </p:tav>
                                        <p:tav tm="100000">
                                          <p:val>
                                            <p:strVal val="#ppt_y"/>
                                          </p:val>
                                        </p:tav>
                                      </p:tavLst>
                                    </p:anim>
                                    <p:animEffect transition="in" filter="wipe(right)" prLst="gradientSize: 0.1">
                                      <p:cBhvr>
                                        <p:cTn id="9" dur="3000"/>
                                        <p:tgtEl>
                                          <p:spTgt spid="47106"/>
                                        </p:tgtEl>
                                      </p:cBhvr>
                                    </p:animEffec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1"/>
                                          </p:val>
                                        </p:tav>
                                        <p:tav tm="100000">
                                          <p:val>
                                            <p:strVal val="#ppt_x"/>
                                          </p:val>
                                        </p:tav>
                                      </p:tavLst>
                                    </p:anim>
                                    <p:anim calcmode="lin" valueType="num">
                                      <p:cBhvr>
                                        <p:cTn id="16"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2" name="Picture 4" descr="C:\Documents and Settings\Personal\My Documents\1936624584_66595c2502.jpg"/>
          <p:cNvPicPr>
            <a:picLocks noChangeAspect="1" noChangeArrowheads="1"/>
          </p:cNvPicPr>
          <p:nvPr/>
        </p:nvPicPr>
        <p:blipFill>
          <a:blip r:embed="rId2"/>
          <a:srcRect/>
          <a:stretch>
            <a:fillRect/>
          </a:stretch>
        </p:blipFill>
        <p:spPr bwMode="auto">
          <a:xfrm>
            <a:off x="-1" y="0"/>
            <a:ext cx="9155441" cy="6858000"/>
          </a:xfrm>
          <a:prstGeom prst="rect">
            <a:avLst/>
          </a:prstGeom>
          <a:noFill/>
        </p:spPr>
      </p:pic>
      <p:sp>
        <p:nvSpPr>
          <p:cNvPr id="5" name="Rectangle 4"/>
          <p:cNvSpPr/>
          <p:nvPr/>
        </p:nvSpPr>
        <p:spPr>
          <a:xfrm>
            <a:off x="1600200" y="1066800"/>
            <a:ext cx="5990294"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6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Phosphate Mining</a:t>
            </a:r>
            <a:endParaRPr lang="en-US"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63492"/>
                                        </p:tgtEl>
                                        <p:attrNameLst>
                                          <p:attrName>style.visibility</p:attrName>
                                        </p:attrNameLst>
                                      </p:cBhvr>
                                      <p:to>
                                        <p:strVal val="visible"/>
                                      </p:to>
                                    </p:set>
                                    <p:animEffect transition="in" filter="wedge">
                                      <p:cBhvr>
                                        <p:cTn id="7" dur="5000"/>
                                        <p:tgtEl>
                                          <p:spTgt spid="63492"/>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3000" fill="hold"/>
                                        <p:tgtEl>
                                          <p:spTgt spid="5"/>
                                        </p:tgtEl>
                                        <p:attrNameLst>
                                          <p:attrName>ppt_x</p:attrName>
                                        </p:attrNameLst>
                                      </p:cBhvr>
                                      <p:tavLst>
                                        <p:tav tm="0">
                                          <p:val>
                                            <p:strVal val="#ppt_x-.2"/>
                                          </p:val>
                                        </p:tav>
                                        <p:tav tm="100000">
                                          <p:val>
                                            <p:strVal val="#ppt_x"/>
                                          </p:val>
                                        </p:tav>
                                      </p:tavLst>
                                    </p:anim>
                                    <p:anim calcmode="lin" valueType="num">
                                      <p:cBhvr>
                                        <p:cTn id="13" dur="3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4"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0"/>
          <a:ext cx="9144000" cy="6858000"/>
        </p:xfrm>
        <a:graphic>
          <a:graphicData uri="http://schemas.openxmlformats.org/drawingml/2006/table">
            <a:tbl>
              <a:tblPr/>
              <a:tblGrid>
                <a:gridCol w="4572000"/>
                <a:gridCol w="4572000"/>
              </a:tblGrid>
              <a:tr h="6858000">
                <a:tc>
                  <a:txBody>
                    <a:bodyPr/>
                    <a:lstStyle/>
                    <a:p>
                      <a:endParaRPr lang="en-US" dirty="0"/>
                    </a:p>
                  </a:txBody>
                  <a:tcPr anchor="ctr">
                    <a:lnL>
                      <a:noFill/>
                    </a:lnL>
                    <a:lnR>
                      <a:noFill/>
                    </a:lnR>
                    <a:lnT>
                      <a:noFill/>
                    </a:lnT>
                    <a:lnB>
                      <a:noFill/>
                    </a:lnB>
                  </a:tcPr>
                </a:tc>
                <a:tc>
                  <a:txBody>
                    <a:bodyPr/>
                    <a:lstStyle/>
                    <a:p>
                      <a:pPr marL="182880" algn="l">
                        <a:lnSpc>
                          <a:spcPct val="100000"/>
                        </a:lnSpc>
                        <a:buFont typeface="Wingdings" pitchFamily="2" charset="2"/>
                        <a:buChar char="Ø"/>
                      </a:pPr>
                      <a:r>
                        <a:rPr lang="en-US" sz="2400" dirty="0" smtClean="0">
                          <a:latin typeface="Arial Narrow Special G1" pitchFamily="34" charset="2"/>
                        </a:rPr>
                        <a:t>  Phosphate </a:t>
                      </a:r>
                      <a:r>
                        <a:rPr lang="en-US" sz="2400" dirty="0">
                          <a:latin typeface="Arial Narrow Special G1" pitchFamily="34" charset="2"/>
                        </a:rPr>
                        <a:t>ore is found from 15 to 50 feet below the ground, generally in equal parts of sand, clay and phosphate rock</a:t>
                      </a:r>
                      <a:r>
                        <a:rPr lang="en-US" sz="2400" dirty="0" smtClean="0">
                          <a:latin typeface="Arial Narrow Special G1" pitchFamily="34" charset="2"/>
                        </a:rPr>
                        <a:t>.</a:t>
                      </a:r>
                    </a:p>
                    <a:p>
                      <a:pPr marL="182880" algn="l">
                        <a:lnSpc>
                          <a:spcPct val="100000"/>
                        </a:lnSpc>
                        <a:buFont typeface="Wingdings" pitchFamily="2" charset="2"/>
                        <a:buNone/>
                      </a:pPr>
                      <a:endParaRPr lang="en-US" sz="2400" dirty="0" smtClean="0">
                        <a:latin typeface="Arial Narrow Special G1" pitchFamily="34" charset="2"/>
                      </a:endParaRPr>
                    </a:p>
                    <a:p>
                      <a:pPr marL="182880" algn="l">
                        <a:lnSpc>
                          <a:spcPct val="100000"/>
                        </a:lnSpc>
                        <a:buFont typeface="Wingdings" pitchFamily="2" charset="2"/>
                        <a:buChar char="Ø"/>
                      </a:pPr>
                      <a:r>
                        <a:rPr lang="en-US" sz="2400" dirty="0" smtClean="0">
                          <a:latin typeface="Arial Narrow Special G1" pitchFamily="34" charset="2"/>
                        </a:rPr>
                        <a:t>  </a:t>
                      </a:r>
                      <a:r>
                        <a:rPr lang="en-US" sz="2400" b="1" dirty="0">
                          <a:latin typeface="Arial Narrow Special G1" pitchFamily="34" charset="2"/>
                        </a:rPr>
                        <a:t>Draglines</a:t>
                      </a:r>
                      <a:r>
                        <a:rPr lang="en-US" sz="2400" dirty="0">
                          <a:latin typeface="Arial Narrow Special G1" pitchFamily="34" charset="2"/>
                        </a:rPr>
                        <a:t> - or huge cranes that could easily hold several full-sized cars - remove the top layer of soil, and scoop up the phosphate matrix. </a:t>
                      </a:r>
                      <a:endParaRPr lang="en-US" sz="2400" dirty="0" smtClean="0">
                        <a:latin typeface="Arial Narrow Special G1" pitchFamily="34" charset="2"/>
                      </a:endParaRPr>
                    </a:p>
                    <a:p>
                      <a:pPr marL="182880" algn="l">
                        <a:lnSpc>
                          <a:spcPct val="100000"/>
                        </a:lnSpc>
                        <a:buFont typeface="Wingdings" pitchFamily="2" charset="2"/>
                        <a:buNone/>
                      </a:pPr>
                      <a:endParaRPr lang="en-US" sz="2400" dirty="0" smtClean="0">
                        <a:latin typeface="Arial Narrow Special G1" pitchFamily="34" charset="2"/>
                      </a:endParaRPr>
                    </a:p>
                    <a:p>
                      <a:pPr marL="182880" algn="l">
                        <a:lnSpc>
                          <a:spcPct val="100000"/>
                        </a:lnSpc>
                        <a:buFont typeface="Wingdings" pitchFamily="2" charset="2"/>
                        <a:buChar char="Ø"/>
                      </a:pPr>
                      <a:r>
                        <a:rPr lang="en-US" sz="2400" dirty="0" smtClean="0">
                          <a:latin typeface="Arial Narrow Special G1" pitchFamily="34" charset="2"/>
                        </a:rPr>
                        <a:t>  The </a:t>
                      </a:r>
                      <a:r>
                        <a:rPr lang="en-US" sz="2400" dirty="0">
                          <a:latin typeface="Arial Narrow Special G1" pitchFamily="34" charset="2"/>
                        </a:rPr>
                        <a:t>matrix is put in a pit where high-pressure water guns create a slurry that can be pumped to a processing plant.</a:t>
                      </a:r>
                    </a:p>
                  </a:txBody>
                  <a:tcPr anchor="ctr">
                    <a:lnL>
                      <a:noFill/>
                    </a:lnL>
                    <a:lnR>
                      <a:noFill/>
                    </a:lnR>
                    <a:lnT>
                      <a:noFill/>
                    </a:lnT>
                    <a:lnB>
                      <a:noFill/>
                    </a:lnB>
                    <a:solidFill>
                      <a:schemeClr val="accent3">
                        <a:lumMod val="60000"/>
                        <a:lumOff val="40000"/>
                      </a:schemeClr>
                    </a:solidFill>
                  </a:tcPr>
                </a:tc>
              </a:tr>
            </a:tbl>
          </a:graphicData>
        </a:graphic>
      </p:graphicFrame>
      <p:pic>
        <p:nvPicPr>
          <p:cNvPr id="62465" name="Picture 1" descr="http://www.baysoundings.com/sum02/photos/dragline2.jpg"/>
          <p:cNvPicPr>
            <a:picLocks noChangeAspect="1" noChangeArrowheads="1"/>
          </p:cNvPicPr>
          <p:nvPr/>
        </p:nvPicPr>
        <p:blipFill>
          <a:blip r:embed="rId2"/>
          <a:srcRect/>
          <a:stretch>
            <a:fillRect/>
          </a:stretch>
        </p:blipFill>
        <p:spPr bwMode="auto">
          <a:xfrm>
            <a:off x="0" y="0"/>
            <a:ext cx="452628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2465"/>
                                        </p:tgtEl>
                                        <p:attrNameLst>
                                          <p:attrName>style.visibility</p:attrName>
                                        </p:attrNameLst>
                                      </p:cBhvr>
                                      <p:to>
                                        <p:strVal val="visible"/>
                                      </p:to>
                                    </p:set>
                                    <p:animEffect transition="in" filter="dissolve">
                                      <p:cBhvr>
                                        <p:cTn id="7" dur="3000"/>
                                        <p:tgtEl>
                                          <p:spTgt spid="62465"/>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0" fill="hold"/>
                                        <p:tgtEl>
                                          <p:spTgt spid="2"/>
                                        </p:tgtEl>
                                        <p:attrNameLst>
                                          <p:attrName>ppt_x</p:attrName>
                                        </p:attrNameLst>
                                      </p:cBhvr>
                                      <p:tavLst>
                                        <p:tav tm="0">
                                          <p:val>
                                            <p:strVal val="#ppt_x"/>
                                          </p:val>
                                        </p:tav>
                                        <p:tav tm="100000">
                                          <p:val>
                                            <p:strVal val="#ppt_x"/>
                                          </p:val>
                                        </p:tav>
                                      </p:tavLst>
                                    </p:anim>
                                    <p:anim calcmode="lin" valueType="num">
                                      <p:cBhvr additive="base">
                                        <p:cTn id="13"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0"/>
          <a:ext cx="9144000" cy="6858000"/>
        </p:xfrm>
        <a:graphic>
          <a:graphicData uri="http://schemas.openxmlformats.org/drawingml/2006/table">
            <a:tbl>
              <a:tblPr/>
              <a:tblGrid>
                <a:gridCol w="4572000"/>
                <a:gridCol w="4572000"/>
              </a:tblGrid>
              <a:tr h="6858000">
                <a:tc>
                  <a:txBody>
                    <a:bodyPr/>
                    <a:lstStyle/>
                    <a:p>
                      <a:endParaRPr lang="en-US" sz="1100" dirty="0"/>
                    </a:p>
                  </a:txBody>
                  <a:tcPr marL="58057" marR="58057" marT="29029" marB="29029" anchor="ctr">
                    <a:lnL>
                      <a:noFill/>
                    </a:lnL>
                    <a:lnR>
                      <a:noFill/>
                    </a:lnR>
                    <a:lnT>
                      <a:noFill/>
                    </a:lnT>
                    <a:lnB>
                      <a:noFill/>
                    </a:lnB>
                  </a:tcPr>
                </a:tc>
                <a:tc>
                  <a:txBody>
                    <a:bodyPr/>
                    <a:lstStyle/>
                    <a:p>
                      <a:pPr marL="274320" algn="l">
                        <a:buFont typeface="Wingdings" pitchFamily="2" charset="2"/>
                        <a:buChar char="Ø"/>
                      </a:pPr>
                      <a:r>
                        <a:rPr lang="en-US" sz="2000" dirty="0" smtClean="0"/>
                        <a:t>  </a:t>
                      </a:r>
                      <a:r>
                        <a:rPr lang="en-US" sz="2000" dirty="0" smtClean="0">
                          <a:latin typeface="Arial Narrow Special G1" pitchFamily="34" charset="2"/>
                        </a:rPr>
                        <a:t>The </a:t>
                      </a:r>
                      <a:r>
                        <a:rPr lang="en-US" sz="2000" b="1" dirty="0">
                          <a:latin typeface="Arial Narrow Special G1" pitchFamily="34" charset="2"/>
                        </a:rPr>
                        <a:t>"beneficiation" </a:t>
                      </a:r>
                      <a:r>
                        <a:rPr lang="en-US" sz="2000" dirty="0">
                          <a:latin typeface="Arial Narrow Special G1" pitchFamily="34" charset="2"/>
                        </a:rPr>
                        <a:t>process separates the sand and clay from the phosphate rock. </a:t>
                      </a:r>
                      <a:endParaRPr lang="en-US" sz="2000" dirty="0" smtClean="0">
                        <a:latin typeface="Arial Narrow Special G1" pitchFamily="34" charset="2"/>
                      </a:endParaRPr>
                    </a:p>
                    <a:p>
                      <a:pPr marL="274320" algn="l">
                        <a:buFont typeface="Wingdings" pitchFamily="2" charset="2"/>
                        <a:buNone/>
                      </a:pPr>
                      <a:endParaRPr lang="en-US" sz="1200" dirty="0" smtClean="0">
                        <a:latin typeface="Arial Narrow Special G1" pitchFamily="34" charset="2"/>
                      </a:endParaRPr>
                    </a:p>
                    <a:p>
                      <a:pPr marL="274320" algn="l">
                        <a:buFont typeface="Wingdings" pitchFamily="2" charset="2"/>
                        <a:buChar char="Ø"/>
                      </a:pPr>
                      <a:r>
                        <a:rPr lang="en-US" sz="2000" dirty="0" smtClean="0">
                          <a:latin typeface="Arial Narrow Special G1" pitchFamily="34" charset="2"/>
                        </a:rPr>
                        <a:t>  After </a:t>
                      </a:r>
                      <a:r>
                        <a:rPr lang="en-US" sz="2000" dirty="0">
                          <a:latin typeface="Arial Narrow Special G1" pitchFamily="34" charset="2"/>
                        </a:rPr>
                        <a:t>the largest particles are removed, the slurry is run through a </a:t>
                      </a:r>
                      <a:r>
                        <a:rPr lang="en-US" sz="2000" b="1" dirty="0">
                          <a:latin typeface="Arial Narrow Special G1" pitchFamily="34" charset="2"/>
                        </a:rPr>
                        <a:t>hydrocyclone </a:t>
                      </a:r>
                      <a:r>
                        <a:rPr lang="en-US" sz="2000" dirty="0">
                          <a:latin typeface="Arial Narrow Special G1" pitchFamily="34" charset="2"/>
                        </a:rPr>
                        <a:t>that uses centrifugal force to remove the clay. </a:t>
                      </a:r>
                      <a:endParaRPr lang="en-US" sz="2000" dirty="0" smtClean="0">
                        <a:latin typeface="Arial Narrow Special G1" pitchFamily="34" charset="2"/>
                      </a:endParaRPr>
                    </a:p>
                    <a:p>
                      <a:pPr marL="274320" algn="l">
                        <a:buFont typeface="Wingdings" pitchFamily="2" charset="2"/>
                        <a:buNone/>
                      </a:pPr>
                      <a:endParaRPr lang="en-US" sz="1200" dirty="0" smtClean="0">
                        <a:latin typeface="Arial Narrow Special G1" pitchFamily="34" charset="2"/>
                      </a:endParaRPr>
                    </a:p>
                    <a:p>
                      <a:pPr marL="274320" algn="l">
                        <a:buFont typeface="Wingdings" pitchFamily="2" charset="2"/>
                        <a:buChar char="Ø"/>
                      </a:pPr>
                      <a:r>
                        <a:rPr lang="en-US" sz="2000" dirty="0" smtClean="0">
                          <a:latin typeface="Arial Narrow Special G1" pitchFamily="34" charset="2"/>
                        </a:rPr>
                        <a:t>  Waste </a:t>
                      </a:r>
                      <a:r>
                        <a:rPr lang="en-US" sz="2000" dirty="0">
                          <a:latin typeface="Arial Narrow Special G1" pitchFamily="34" charset="2"/>
                        </a:rPr>
                        <a:t>clay is pumped to a settling pond. </a:t>
                      </a:r>
                      <a:endParaRPr lang="en-US" sz="2000" dirty="0" smtClean="0">
                        <a:latin typeface="Arial Narrow Special G1" pitchFamily="34" charset="2"/>
                      </a:endParaRPr>
                    </a:p>
                    <a:p>
                      <a:pPr marL="274320" algn="l">
                        <a:buFont typeface="Wingdings" pitchFamily="2" charset="2"/>
                        <a:buNone/>
                      </a:pPr>
                      <a:endParaRPr lang="en-US" sz="1200" dirty="0" smtClean="0">
                        <a:latin typeface="Arial Narrow Special G1" pitchFamily="34" charset="2"/>
                      </a:endParaRPr>
                    </a:p>
                    <a:p>
                      <a:pPr marL="274320" algn="l">
                        <a:buFont typeface="Wingdings" pitchFamily="2" charset="2"/>
                        <a:buChar char="Ø"/>
                      </a:pPr>
                      <a:r>
                        <a:rPr lang="en-US" sz="2000" dirty="0" smtClean="0">
                          <a:latin typeface="Arial Narrow Special G1" pitchFamily="34" charset="2"/>
                        </a:rPr>
                        <a:t>  Sand </a:t>
                      </a:r>
                      <a:r>
                        <a:rPr lang="en-US" sz="2000" dirty="0">
                          <a:latin typeface="Arial Narrow Special G1" pitchFamily="34" charset="2"/>
                        </a:rPr>
                        <a:t>and sand-sized phosphate particles - called </a:t>
                      </a:r>
                      <a:r>
                        <a:rPr lang="en-US" sz="2000" b="1" dirty="0">
                          <a:latin typeface="Arial Narrow Special G1" pitchFamily="34" charset="2"/>
                        </a:rPr>
                        <a:t>"flotation feed" </a:t>
                      </a:r>
                      <a:r>
                        <a:rPr lang="en-US" sz="2000" dirty="0">
                          <a:latin typeface="Arial Narrow Special G1" pitchFamily="34" charset="2"/>
                        </a:rPr>
                        <a:t>- are put through a process which uses chemical reagents, water and physical force to separate the sand and phosphate. </a:t>
                      </a:r>
                      <a:endParaRPr lang="en-US" sz="2000" dirty="0" smtClean="0">
                        <a:latin typeface="Arial Narrow Special G1" pitchFamily="34" charset="2"/>
                      </a:endParaRPr>
                    </a:p>
                    <a:p>
                      <a:pPr marL="274320" algn="l">
                        <a:buFont typeface="Wingdings" pitchFamily="2" charset="2"/>
                        <a:buNone/>
                      </a:pPr>
                      <a:endParaRPr lang="en-US" sz="1200" dirty="0" smtClean="0">
                        <a:latin typeface="Arial Narrow Special G1" pitchFamily="34" charset="2"/>
                      </a:endParaRPr>
                    </a:p>
                    <a:p>
                      <a:pPr marL="274320" algn="l">
                        <a:buFont typeface="Wingdings" pitchFamily="2" charset="2"/>
                        <a:buChar char="Ø"/>
                      </a:pPr>
                      <a:r>
                        <a:rPr lang="en-US" sz="2000" dirty="0" smtClean="0">
                          <a:latin typeface="Arial Narrow Special G1" pitchFamily="34" charset="2"/>
                        </a:rPr>
                        <a:t>  Remaining </a:t>
                      </a:r>
                      <a:r>
                        <a:rPr lang="en-US" sz="2000" dirty="0">
                          <a:latin typeface="Arial Narrow Special G1" pitchFamily="34" charset="2"/>
                        </a:rPr>
                        <a:t>sand is pumped back to the mine where it will be used to restore the site when mining is complete. </a:t>
                      </a:r>
                      <a:endParaRPr lang="en-US" sz="2000" dirty="0" smtClean="0">
                        <a:latin typeface="Arial Narrow Special G1" pitchFamily="34" charset="2"/>
                      </a:endParaRPr>
                    </a:p>
                    <a:p>
                      <a:pPr marL="274320" algn="l">
                        <a:buFont typeface="Wingdings" pitchFamily="2" charset="2"/>
                        <a:buNone/>
                      </a:pPr>
                      <a:endParaRPr lang="en-US" sz="1200" dirty="0" smtClean="0">
                        <a:latin typeface="Arial Narrow Special G1" pitchFamily="34" charset="2"/>
                      </a:endParaRPr>
                    </a:p>
                    <a:p>
                      <a:pPr marL="274320" algn="l">
                        <a:buFont typeface="Wingdings" pitchFamily="2" charset="2"/>
                        <a:buChar char="Ø"/>
                      </a:pPr>
                      <a:r>
                        <a:rPr lang="en-US" sz="2000" dirty="0" smtClean="0">
                          <a:latin typeface="Arial Narrow Special G1" pitchFamily="34" charset="2"/>
                        </a:rPr>
                        <a:t>The </a:t>
                      </a:r>
                      <a:r>
                        <a:rPr lang="en-US" sz="2000" dirty="0">
                          <a:latin typeface="Arial Narrow Special G1" pitchFamily="34" charset="2"/>
                        </a:rPr>
                        <a:t>rock is trucked to chemical processing </a:t>
                      </a:r>
                      <a:r>
                        <a:rPr lang="en-US" sz="2000" dirty="0" smtClean="0">
                          <a:latin typeface="Arial Narrow Special G1" pitchFamily="34" charset="2"/>
                        </a:rPr>
                        <a:t>plants.</a:t>
                      </a:r>
                      <a:endParaRPr lang="en-US" sz="2000" dirty="0">
                        <a:latin typeface="Arial Narrow Special G1" pitchFamily="34" charset="2"/>
                      </a:endParaRPr>
                    </a:p>
                  </a:txBody>
                  <a:tcPr marL="58057" marR="58057" marT="29029" marB="29029" anchor="ctr">
                    <a:lnL>
                      <a:noFill/>
                    </a:lnL>
                    <a:lnR>
                      <a:noFill/>
                    </a:lnR>
                    <a:lnT>
                      <a:noFill/>
                    </a:lnT>
                    <a:lnB>
                      <a:noFill/>
                    </a:lnB>
                    <a:solidFill>
                      <a:schemeClr val="accent4">
                        <a:lumMod val="40000"/>
                        <a:lumOff val="60000"/>
                      </a:schemeClr>
                    </a:solidFill>
                  </a:tcPr>
                </a:tc>
              </a:tr>
            </a:tbl>
          </a:graphicData>
        </a:graphic>
      </p:graphicFrame>
      <p:pic>
        <p:nvPicPr>
          <p:cNvPr id="64513" name="Picture 1" descr="http://www.baysoundings.com/sum02/photos/beneficiation4.jpg"/>
          <p:cNvPicPr>
            <a:picLocks noChangeAspect="1" noChangeArrowheads="1"/>
          </p:cNvPicPr>
          <p:nvPr/>
        </p:nvPicPr>
        <p:blipFill>
          <a:blip r:embed="rId2"/>
          <a:srcRect/>
          <a:stretch>
            <a:fillRect/>
          </a:stretch>
        </p:blipFill>
        <p:spPr bwMode="auto">
          <a:xfrm>
            <a:off x="0" y="0"/>
            <a:ext cx="4713402"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4513"/>
                                        </p:tgtEl>
                                        <p:attrNameLst>
                                          <p:attrName>style.visibility</p:attrName>
                                        </p:attrNameLst>
                                      </p:cBhvr>
                                      <p:to>
                                        <p:strVal val="visible"/>
                                      </p:to>
                                    </p:set>
                                    <p:animEffect transition="in" filter="randombar(horizontal)">
                                      <p:cBhvr>
                                        <p:cTn id="7" dur="3000"/>
                                        <p:tgtEl>
                                          <p:spTgt spid="64513"/>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0"/>
                                        <p:tgtEl>
                                          <p:spTgt spid="2"/>
                                        </p:tgtEl>
                                      </p:cBhvr>
                                    </p:animEffect>
                                    <p:anim calcmode="lin" valueType="num">
                                      <p:cBhvr>
                                        <p:cTn id="13" dur="5000" fill="hold"/>
                                        <p:tgtEl>
                                          <p:spTgt spid="2"/>
                                        </p:tgtEl>
                                        <p:attrNameLst>
                                          <p:attrName>ppt_x</p:attrName>
                                        </p:attrNameLst>
                                      </p:cBhvr>
                                      <p:tavLst>
                                        <p:tav tm="0">
                                          <p:val>
                                            <p:strVal val="#ppt_x"/>
                                          </p:val>
                                        </p:tav>
                                        <p:tav tm="100000">
                                          <p:val>
                                            <p:strVal val="#ppt_x"/>
                                          </p:val>
                                        </p:tav>
                                      </p:tavLst>
                                    </p:anim>
                                    <p:anim calcmode="lin" valueType="num">
                                      <p:cBhvr>
                                        <p:cTn id="14" dur="5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C:\Documents and Settings\Personal\My Documents\coal pics\coal_hands.jpg"/>
          <p:cNvPicPr>
            <a:picLocks noChangeAspect="1" noChangeArrowheads="1"/>
          </p:cNvPicPr>
          <p:nvPr/>
        </p:nvPicPr>
        <p:blipFill>
          <a:blip r:embed="rId2"/>
          <a:srcRect/>
          <a:stretch>
            <a:fillRect/>
          </a:stretch>
        </p:blipFill>
        <p:spPr bwMode="auto">
          <a:xfrm>
            <a:off x="0" y="0"/>
            <a:ext cx="9164456" cy="6858000"/>
          </a:xfrm>
          <a:prstGeom prst="rect">
            <a:avLst/>
          </a:prstGeom>
          <a:noFill/>
        </p:spPr>
      </p:pic>
      <p:sp>
        <p:nvSpPr>
          <p:cNvPr id="3" name="TextBox 2"/>
          <p:cNvSpPr txBox="1"/>
          <p:nvPr/>
        </p:nvSpPr>
        <p:spPr>
          <a:xfrm>
            <a:off x="2209800" y="2438400"/>
            <a:ext cx="4876800" cy="1569660"/>
          </a:xfrm>
          <a:prstGeom prst="rect">
            <a:avLst/>
          </a:prstGeom>
          <a:noFill/>
        </p:spPr>
        <p:txBody>
          <a:bodyPr wrap="square" rtlCol="0">
            <a:spAutoFit/>
          </a:bodyPr>
          <a:lstStyle/>
          <a:p>
            <a:pPr algn="ctr"/>
            <a:r>
              <a:rPr lang="en-PH" sz="9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Coal</a:t>
            </a:r>
            <a:endParaRPr lang="en-US" sz="9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p:cTn id="7" dur="3000" fill="hold"/>
                                        <p:tgtEl>
                                          <p:spTgt spid="48130"/>
                                        </p:tgtEl>
                                        <p:attrNameLst>
                                          <p:attrName>ppt_h</p:attrName>
                                        </p:attrNameLst>
                                      </p:cBhvr>
                                      <p:tavLst>
                                        <p:tav tm="0">
                                          <p:val>
                                            <p:strVal val="#ppt_h/20"/>
                                          </p:val>
                                        </p:tav>
                                        <p:tav tm="50000">
                                          <p:val>
                                            <p:strVal val="#ppt_h/20"/>
                                          </p:val>
                                        </p:tav>
                                        <p:tav tm="100000">
                                          <p:val>
                                            <p:strVal val="#ppt_h"/>
                                          </p:val>
                                        </p:tav>
                                      </p:tavLst>
                                    </p:anim>
                                    <p:anim calcmode="lin" valueType="num">
                                      <p:cBhvr>
                                        <p:cTn id="8" dur="3000" fill="hold"/>
                                        <p:tgtEl>
                                          <p:spTgt spid="48130"/>
                                        </p:tgtEl>
                                        <p:attrNameLst>
                                          <p:attrName>ppt_w</p:attrName>
                                        </p:attrNameLst>
                                      </p:cBhvr>
                                      <p:tavLst>
                                        <p:tav tm="0">
                                          <p:val>
                                            <p:strVal val="#ppt_w+.3"/>
                                          </p:val>
                                        </p:tav>
                                        <p:tav tm="50000">
                                          <p:val>
                                            <p:strVal val="#ppt_w+.3"/>
                                          </p:val>
                                        </p:tav>
                                        <p:tav tm="100000">
                                          <p:val>
                                            <p:strVal val="#ppt_w"/>
                                          </p:val>
                                        </p:tav>
                                      </p:tavLst>
                                    </p:anim>
                                    <p:anim calcmode="lin" valueType="num">
                                      <p:cBhvr>
                                        <p:cTn id="9" dur="3000" fill="hold"/>
                                        <p:tgtEl>
                                          <p:spTgt spid="48130"/>
                                        </p:tgtEl>
                                        <p:attrNameLst>
                                          <p:attrName>ppt_x</p:attrName>
                                        </p:attrNameLst>
                                      </p:cBhvr>
                                      <p:tavLst>
                                        <p:tav tm="0">
                                          <p:val>
                                            <p:strVal val="#ppt_x-.3"/>
                                          </p:val>
                                        </p:tav>
                                        <p:tav tm="50000">
                                          <p:val>
                                            <p:strVal val="#ppt_x"/>
                                          </p:val>
                                        </p:tav>
                                        <p:tav tm="100000">
                                          <p:val>
                                            <p:strVal val="#ppt_x"/>
                                          </p:val>
                                        </p:tav>
                                      </p:tavLst>
                                    </p:anim>
                                    <p:anim calcmode="lin" valueType="num">
                                      <p:cBhvr>
                                        <p:cTn id="10" dur="3000" fill="hold"/>
                                        <p:tgtEl>
                                          <p:spTgt spid="48130"/>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3"/>
                                        </p:tgtEl>
                                        <p:attrNameLst>
                                          <p:attrName>style.visibility</p:attrName>
                                        </p:attrNameLst>
                                      </p:cBhvr>
                                      <p:to>
                                        <p:strVal val="visible"/>
                                      </p:to>
                                    </p:set>
                                    <p:animEffect transition="in" filter="fade">
                                      <p:cBhvr>
                                        <p:cTn id="15" dur="3000"/>
                                        <p:tgtEl>
                                          <p:spTgt spid="3"/>
                                        </p:tgtEl>
                                      </p:cBhvr>
                                    </p:animEffect>
                                    <p:anim calcmode="lin" valueType="num">
                                      <p:cBhvr>
                                        <p:cTn id="16" dur="3000" fill="hold"/>
                                        <p:tgtEl>
                                          <p:spTgt spid="3"/>
                                        </p:tgtEl>
                                        <p:attrNameLst>
                                          <p:attrName>ppt_x</p:attrName>
                                        </p:attrNameLst>
                                      </p:cBhvr>
                                      <p:tavLst>
                                        <p:tav tm="0">
                                          <p:val>
                                            <p:strVal val="#ppt_x-.1"/>
                                          </p:val>
                                        </p:tav>
                                        <p:tav tm="100000">
                                          <p:val>
                                            <p:strVal val="#ppt_x"/>
                                          </p:val>
                                        </p:tav>
                                      </p:tavLst>
                                    </p:anim>
                                    <p:anim calcmode="lin" valueType="num">
                                      <p:cBhvr>
                                        <p:cTn id="17" dur="3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Personal\My Documents\3133911337_dfb37de280.jpg"/>
          <p:cNvPicPr>
            <a:picLocks noChangeAspect="1" noChangeArrowheads="1"/>
          </p:cNvPicPr>
          <p:nvPr/>
        </p:nvPicPr>
        <p:blipFill>
          <a:blip r:embed="rId2"/>
          <a:srcRect/>
          <a:stretch>
            <a:fillRect/>
          </a:stretch>
        </p:blipFill>
        <p:spPr bwMode="auto">
          <a:xfrm>
            <a:off x="-1" y="0"/>
            <a:ext cx="9153153" cy="6858000"/>
          </a:xfrm>
          <a:prstGeom prst="rect">
            <a:avLst/>
          </a:prstGeom>
          <a:noFill/>
        </p:spPr>
      </p:pic>
      <p:graphicFrame>
        <p:nvGraphicFramePr>
          <p:cNvPr id="4" name="Diagram 3"/>
          <p:cNvGraphicFramePr/>
          <p:nvPr/>
        </p:nvGraphicFramePr>
        <p:xfrm>
          <a:off x="304800" y="228600"/>
          <a:ext cx="8610600" cy="640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0" fill="hold"/>
                                        <p:tgtEl>
                                          <p:spTgt spid="4"/>
                                        </p:tgtEl>
                                        <p:attrNameLst>
                                          <p:attrName>ppt_x</p:attrName>
                                        </p:attrNameLst>
                                      </p:cBhvr>
                                      <p:tavLst>
                                        <p:tav tm="0">
                                          <p:val>
                                            <p:strVal val="#ppt_x"/>
                                          </p:val>
                                        </p:tav>
                                        <p:tav tm="100000">
                                          <p:val>
                                            <p:strVal val="#ppt_x"/>
                                          </p:val>
                                        </p:tav>
                                      </p:tavLst>
                                    </p:anim>
                                    <p:anim calcmode="lin" valueType="num">
                                      <p:cBhvr additive="base">
                                        <p:cTn id="13"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C:\Documents and Settings\Personal\My Documents\coal pics\AnthraciteBlueBackground.jpg"/>
          <p:cNvPicPr>
            <a:picLocks noChangeAspect="1" noChangeArrowheads="1"/>
          </p:cNvPicPr>
          <p:nvPr/>
        </p:nvPicPr>
        <p:blipFill>
          <a:blip r:embed="rId2"/>
          <a:srcRect/>
          <a:stretch>
            <a:fillRect/>
          </a:stretch>
        </p:blipFill>
        <p:spPr bwMode="auto">
          <a:xfrm>
            <a:off x="0" y="0"/>
            <a:ext cx="9144000" cy="6865034"/>
          </a:xfrm>
          <a:prstGeom prst="rect">
            <a:avLst/>
          </a:prstGeom>
          <a:noFill/>
        </p:spPr>
      </p:pic>
      <p:sp>
        <p:nvSpPr>
          <p:cNvPr id="3" name="Rounded Rectangle 2"/>
          <p:cNvSpPr/>
          <p:nvPr/>
        </p:nvSpPr>
        <p:spPr>
          <a:xfrm>
            <a:off x="228600" y="457200"/>
            <a:ext cx="8686800" cy="5943600"/>
          </a:xfrm>
          <a:prstGeom prst="roundRect">
            <a:avLst/>
          </a:prstGeom>
          <a:solidFill>
            <a:schemeClr val="accent1">
              <a:lumMod val="20000"/>
              <a:lumOff val="80000"/>
              <a:alpha val="6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Wingdings" pitchFamily="2" charset="2"/>
              <a:buChar char="q"/>
            </a:pPr>
            <a:r>
              <a:rPr lang="en-US" sz="2800" dirty="0" smtClean="0">
                <a:solidFill>
                  <a:schemeClr val="tx1"/>
                </a:solidFill>
              </a:rPr>
              <a:t>  </a:t>
            </a:r>
            <a:r>
              <a:rPr lang="en-US" sz="2800" b="1" dirty="0" smtClean="0">
                <a:solidFill>
                  <a:schemeClr val="tx1"/>
                </a:solidFill>
              </a:rPr>
              <a:t>Coal is a readily combustible black or brownish-black sedimentary rock normally occurring in rock strata in </a:t>
            </a:r>
            <a:r>
              <a:rPr lang="en-US" sz="2800" b="1" i="1" dirty="0" smtClean="0">
                <a:solidFill>
                  <a:schemeClr val="tx1"/>
                </a:solidFill>
              </a:rPr>
              <a:t>layers or veins</a:t>
            </a:r>
            <a:r>
              <a:rPr lang="en-US" sz="2800" b="1" dirty="0" smtClean="0">
                <a:solidFill>
                  <a:schemeClr val="tx1"/>
                </a:solidFill>
              </a:rPr>
              <a:t> called coal beds. </a:t>
            </a:r>
          </a:p>
          <a:p>
            <a:pPr algn="ctr"/>
            <a:endParaRPr lang="en-US" sz="1600" b="1" dirty="0" smtClean="0">
              <a:solidFill>
                <a:schemeClr val="tx1"/>
              </a:solidFill>
            </a:endParaRPr>
          </a:p>
          <a:p>
            <a:pPr algn="ctr">
              <a:buFont typeface="Wingdings" pitchFamily="2" charset="2"/>
              <a:buChar char="q"/>
            </a:pPr>
            <a:r>
              <a:rPr lang="en-US" sz="2800" b="1" dirty="0" smtClean="0">
                <a:solidFill>
                  <a:schemeClr val="tx1"/>
                </a:solidFill>
              </a:rPr>
              <a:t>  The harder forms, such as </a:t>
            </a:r>
            <a:r>
              <a:rPr lang="en-US" sz="2800" b="1" u="sng" dirty="0" smtClean="0">
                <a:solidFill>
                  <a:schemeClr val="tx1"/>
                </a:solidFill>
              </a:rPr>
              <a:t>anthracite coal</a:t>
            </a:r>
            <a:r>
              <a:rPr lang="en-US" sz="2800" b="1" dirty="0" smtClean="0">
                <a:solidFill>
                  <a:schemeClr val="tx1"/>
                </a:solidFill>
              </a:rPr>
              <a:t>, can be regarded as metamorphic rock because of later exposure to elevated temperature and pressure.</a:t>
            </a:r>
          </a:p>
          <a:p>
            <a:pPr algn="ctr"/>
            <a:endParaRPr lang="en-US" sz="1600" b="1" dirty="0" smtClean="0">
              <a:solidFill>
                <a:schemeClr val="tx1"/>
              </a:solidFill>
            </a:endParaRPr>
          </a:p>
          <a:p>
            <a:pPr algn="ctr">
              <a:buFont typeface="Wingdings" pitchFamily="2" charset="2"/>
              <a:buChar char="q"/>
            </a:pPr>
            <a:r>
              <a:rPr lang="en-US" sz="2800" b="1" dirty="0" smtClean="0">
                <a:solidFill>
                  <a:schemeClr val="tx1"/>
                </a:solidFill>
              </a:rPr>
              <a:t>  Coal is composed primarily of carbon along with variable quantities of other elements, chiefly sulfur, hydrogen, oxygen and nitrogen.</a:t>
            </a:r>
            <a:endParaRPr lang="en-US"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9154"/>
                                        </p:tgtEl>
                                        <p:attrNameLst>
                                          <p:attrName>style.visibility</p:attrName>
                                        </p:attrNameLst>
                                      </p:cBhvr>
                                      <p:to>
                                        <p:strVal val="visible"/>
                                      </p:to>
                                    </p:set>
                                    <p:animEffect transition="in" filter="dissolve">
                                      <p:cBhvr>
                                        <p:cTn id="7" dur="3000"/>
                                        <p:tgtEl>
                                          <p:spTgt spid="4915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edge">
                                      <p:cBhvr>
                                        <p:cTn id="12" dur="3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C:\Documents and Settings\Personal\My Documents\coal pics\coal.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graphicFrame>
        <p:nvGraphicFramePr>
          <p:cNvPr id="7" name="Diagram 6"/>
          <p:cNvGraphicFramePr/>
          <p:nvPr/>
        </p:nvGraphicFramePr>
        <p:xfrm>
          <a:off x="152400" y="228600"/>
          <a:ext cx="8839200" cy="640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51202"/>
                                        </p:tgtEl>
                                        <p:attrNameLst>
                                          <p:attrName>style.visibility</p:attrName>
                                        </p:attrNameLst>
                                      </p:cBhvr>
                                      <p:to>
                                        <p:strVal val="visible"/>
                                      </p:to>
                                    </p:set>
                                    <p:animEffect transition="in" filter="wedge">
                                      <p:cBhvr>
                                        <p:cTn id="7" dur="2000"/>
                                        <p:tgtEl>
                                          <p:spTgt spid="51202"/>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0" fill="hold"/>
                                        <p:tgtEl>
                                          <p:spTgt spid="7"/>
                                        </p:tgtEl>
                                        <p:attrNameLst>
                                          <p:attrName>ppt_x</p:attrName>
                                        </p:attrNameLst>
                                      </p:cBhvr>
                                      <p:tavLst>
                                        <p:tav tm="0">
                                          <p:val>
                                            <p:strVal val="#ppt_x"/>
                                          </p:val>
                                        </p:tav>
                                        <p:tav tm="100000">
                                          <p:val>
                                            <p:strVal val="#ppt_x"/>
                                          </p:val>
                                        </p:tav>
                                      </p:tavLst>
                                    </p:anim>
                                    <p:anim calcmode="lin" valueType="num">
                                      <p:cBhvr additive="base">
                                        <p:cTn id="13" dur="5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C:\Documents and Settings\Personal\My Documents\coal pics\coal.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graphicFrame>
        <p:nvGraphicFramePr>
          <p:cNvPr id="3" name="Diagram 2"/>
          <p:cNvGraphicFramePr/>
          <p:nvPr/>
        </p:nvGraphicFramePr>
        <p:xfrm>
          <a:off x="152400" y="304800"/>
          <a:ext cx="8763000" cy="624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52226"/>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7" presetClass="entr" presetSubtype="4"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0" fill="hold"/>
                                        <p:tgtEl>
                                          <p:spTgt spid="3"/>
                                        </p:tgtEl>
                                        <p:attrNameLst>
                                          <p:attrName>ppt_x</p:attrName>
                                        </p:attrNameLst>
                                      </p:cBhvr>
                                      <p:tavLst>
                                        <p:tav tm="0">
                                          <p:val>
                                            <p:strVal val="#ppt_x"/>
                                          </p:val>
                                        </p:tav>
                                        <p:tav tm="100000">
                                          <p:val>
                                            <p:strVal val="#ppt_x"/>
                                          </p:val>
                                        </p:tav>
                                      </p:tavLst>
                                    </p:anim>
                                    <p:anim calcmode="lin" valueType="num">
                                      <p:cBhvr additive="base">
                                        <p:cTn id="12" dur="5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Personal\My Documents\4307846711_27db4c5e18.jpg"/>
          <p:cNvPicPr>
            <a:picLocks noChangeAspect="1" noChangeArrowheads="1"/>
          </p:cNvPicPr>
          <p:nvPr/>
        </p:nvPicPr>
        <p:blipFill>
          <a:blip r:embed="rId2"/>
          <a:srcRect/>
          <a:stretch>
            <a:fillRect/>
          </a:stretch>
        </p:blipFill>
        <p:spPr bwMode="auto">
          <a:xfrm>
            <a:off x="-1" y="0"/>
            <a:ext cx="9151309" cy="6858000"/>
          </a:xfrm>
          <a:prstGeom prst="rect">
            <a:avLst/>
          </a:prstGeom>
          <a:noFill/>
        </p:spPr>
      </p:pic>
      <p:sp>
        <p:nvSpPr>
          <p:cNvPr id="2" name="Rectangle 1"/>
          <p:cNvSpPr/>
          <p:nvPr/>
        </p:nvSpPr>
        <p:spPr>
          <a:xfrm>
            <a:off x="2209800" y="2590800"/>
            <a:ext cx="4746812" cy="1200329"/>
          </a:xfrm>
          <a:prstGeom prst="rect">
            <a:avLst/>
          </a:prstGeom>
          <a:solidFill>
            <a:schemeClr val="accent3">
              <a:lumMod val="40000"/>
              <a:lumOff val="60000"/>
              <a:alpha val="61000"/>
            </a:schemeClr>
          </a:solidFill>
        </p:spPr>
        <p:txBody>
          <a:bodyPr wrap="none" lIns="91440" tIns="45720" rIns="91440" bIns="45720">
            <a:spAutoFit/>
          </a:bodyPr>
          <a:lstStyle/>
          <a:p>
            <a:pPr algn="ctr"/>
            <a:r>
              <a:rPr lang="en-US" sz="7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Coal Mining</a:t>
            </a:r>
            <a:endParaRPr lang="en-US" sz="72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0" fill="hold"/>
                                        <p:tgtEl>
                                          <p:spTgt spid="1026"/>
                                        </p:tgtEl>
                                        <p:attrNameLst>
                                          <p:attrName>ppt_w</p:attrName>
                                        </p:attrNameLst>
                                      </p:cBhvr>
                                      <p:tavLst>
                                        <p:tav tm="0">
                                          <p:val>
                                            <p:fltVal val="0"/>
                                          </p:val>
                                        </p:tav>
                                        <p:tav tm="100000">
                                          <p:val>
                                            <p:strVal val="#ppt_w"/>
                                          </p:val>
                                        </p:tav>
                                      </p:tavLst>
                                    </p:anim>
                                    <p:anim calcmode="lin" valueType="num">
                                      <p:cBhvr>
                                        <p:cTn id="8" dur="5000" fill="hold"/>
                                        <p:tgtEl>
                                          <p:spTgt spid="102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7" presetClass="entr" presetSubtype="0" fill="hold" grpId="0" nodeType="clickEffect">
                                  <p:stCondLst>
                                    <p:cond delay="0"/>
                                  </p:stCondLst>
                                  <p:iterate type="lt">
                                    <p:tmPct val="50000"/>
                                  </p:iterate>
                                  <p:childTnLst>
                                    <p:set>
                                      <p:cBhvr>
                                        <p:cTn id="12" dur="1" fill="hold">
                                          <p:stCondLst>
                                            <p:cond delay="0"/>
                                          </p:stCondLst>
                                        </p:cTn>
                                        <p:tgtEl>
                                          <p:spTgt spid="2"/>
                                        </p:tgtEl>
                                        <p:attrNameLst>
                                          <p:attrName>style.visibility</p:attrName>
                                        </p:attrNameLst>
                                      </p:cBhvr>
                                      <p:to>
                                        <p:strVal val="visible"/>
                                      </p:to>
                                    </p:set>
                                    <p:anim calcmode="discrete" valueType="clr">
                                      <p:cBhvr override="childStyle">
                                        <p:cTn id="13"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14" dur="500"/>
                                        <p:tgtEl>
                                          <p:spTgt spid="2"/>
                                        </p:tgtEl>
                                        <p:attrNameLst>
                                          <p:attrName>fillcolor</p:attrName>
                                        </p:attrNameLst>
                                      </p:cBhvr>
                                      <p:tavLst>
                                        <p:tav tm="0">
                                          <p:val>
                                            <p:clrVal>
                                              <a:schemeClr val="accent2"/>
                                            </p:clrVal>
                                          </p:val>
                                        </p:tav>
                                        <p:tav tm="50000">
                                          <p:val>
                                            <p:clrVal>
                                              <a:schemeClr val="hlink"/>
                                            </p:clrVal>
                                          </p:val>
                                        </p:tav>
                                      </p:tavLst>
                                    </p:anim>
                                    <p:set>
                                      <p:cBhvr>
                                        <p:cTn id="15" dur="50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Personal\My Documents\strip_coal_mining3.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Rectangle 1"/>
          <p:cNvSpPr/>
          <p:nvPr/>
        </p:nvSpPr>
        <p:spPr>
          <a:xfrm>
            <a:off x="685800" y="2136339"/>
            <a:ext cx="7696200" cy="3416320"/>
          </a:xfrm>
          <a:prstGeom prst="rect">
            <a:avLst/>
          </a:prstGeom>
          <a:solidFill>
            <a:schemeClr val="accent6">
              <a:lumMod val="60000"/>
              <a:lumOff val="40000"/>
              <a:alpha val="68000"/>
            </a:schemeClr>
          </a:solidFill>
        </p:spPr>
        <p:txBody>
          <a:bodyPr wrap="square">
            <a:spAutoFit/>
          </a:bodyPr>
          <a:lstStyle/>
          <a:p>
            <a:pPr>
              <a:buFont typeface="Wingdings" pitchFamily="2" charset="2"/>
              <a:buChar char="Ø"/>
            </a:pPr>
            <a:r>
              <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rPr>
              <a:t>  The </a:t>
            </a:r>
            <a:r>
              <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rPr>
              <a:t>most economical method of coal extraction from coal seams depends on the depth and quality of the seams, and </a:t>
            </a:r>
            <a:r>
              <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rPr>
              <a:t>the geological </a:t>
            </a:r>
            <a:r>
              <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rPr>
              <a:t>and environmental factors. </a:t>
            </a:r>
            <a:endPar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endParaRPr>
          </a:p>
          <a:p>
            <a:endPar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endParaRPr>
          </a:p>
          <a:p>
            <a:pPr>
              <a:buFont typeface="Wingdings" pitchFamily="2" charset="2"/>
              <a:buChar char="Ø"/>
            </a:pPr>
            <a:r>
              <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rPr>
              <a:t> </a:t>
            </a:r>
            <a:r>
              <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rPr>
              <a:t> </a:t>
            </a:r>
            <a:r>
              <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rPr>
              <a:t>Coal </a:t>
            </a:r>
            <a:r>
              <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rPr>
              <a:t>mining processes are differentiated by whether they operate on the surface or underground. </a:t>
            </a:r>
            <a:endPar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endParaRPr>
          </a:p>
          <a:p>
            <a:endPar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endParaRPr>
          </a:p>
          <a:p>
            <a:pPr>
              <a:buFont typeface="Wingdings" pitchFamily="2" charset="2"/>
              <a:buChar char="Ø"/>
            </a:pPr>
            <a:r>
              <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rPr>
              <a:t> </a:t>
            </a:r>
            <a:r>
              <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rPr>
              <a:t> </a:t>
            </a:r>
            <a:r>
              <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rPr>
              <a:t>Many </a:t>
            </a:r>
            <a:r>
              <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rPr>
              <a:t>coals extracted from both surface and underground mines require washing in a </a:t>
            </a:r>
            <a:r>
              <a:rPr lang="en-US" sz="2400" b="1" dirty="0" smtClean="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rPr>
              <a:t>coal preparation plant.</a:t>
            </a:r>
            <a:endParaRPr lang="en-US" sz="2400" b="1" dirty="0">
              <a:ln w="900" cmpd="sng">
                <a:solidFill>
                  <a:schemeClr val="accent1">
                    <a:satMod val="190000"/>
                    <a:alpha val="55000"/>
                  </a:schemeClr>
                </a:solidFill>
                <a:prstDash val="solid"/>
              </a:ln>
              <a:effectLst>
                <a:innerShdw blurRad="101600" dist="76200" dir="5400000">
                  <a:schemeClr val="accent1">
                    <a:satMod val="190000"/>
                    <a:tint val="100000"/>
                    <a:alpha val="74000"/>
                  </a:schemeClr>
                </a:innerShdw>
              </a:effectLst>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ssolve">
                                      <p:cBhvr>
                                        <p:cTn id="7" dur="5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Personal\My Documents\coal pics\Coal-Pile-797269.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Rectangle 1"/>
          <p:cNvSpPr/>
          <p:nvPr/>
        </p:nvSpPr>
        <p:spPr>
          <a:xfrm>
            <a:off x="762000" y="304800"/>
            <a:ext cx="7086600" cy="6093976"/>
          </a:xfrm>
          <a:prstGeom prst="rect">
            <a:avLst/>
          </a:prstGeom>
          <a:gradFill>
            <a:gsLst>
              <a:gs pos="50000">
                <a:schemeClr val="accent4">
                  <a:tint val="37000"/>
                  <a:satMod val="300000"/>
                  <a:alpha val="50000"/>
                </a:schemeClr>
              </a:gs>
              <a:gs pos="100000">
                <a:schemeClr val="accent4">
                  <a:tint val="15000"/>
                  <a:satMod val="350000"/>
                </a:schemeClr>
              </a:gs>
            </a:gsLst>
          </a:gradFill>
        </p:spPr>
        <p:style>
          <a:lnRef idx="1">
            <a:schemeClr val="accent4"/>
          </a:lnRef>
          <a:fillRef idx="2">
            <a:schemeClr val="accent4"/>
          </a:fillRef>
          <a:effectRef idx="1">
            <a:schemeClr val="accent4"/>
          </a:effectRef>
          <a:fontRef idx="minor">
            <a:schemeClr val="dk1"/>
          </a:fontRef>
        </p:style>
        <p:txBody>
          <a:bodyPr wrap="square">
            <a:spAutoFit/>
          </a:bodyPr>
          <a:lstStyle/>
          <a:p>
            <a:endParaRPr lang="en-US" sz="1600" dirty="0" smtClean="0">
              <a:latin typeface="Arial Narrow" pitchFamily="34" charset="0"/>
            </a:endParaRPr>
          </a:p>
          <a:p>
            <a:r>
              <a:rPr lang="en-US" sz="2200" dirty="0" smtClean="0">
                <a:latin typeface="Arial Narrow" pitchFamily="34" charset="0"/>
              </a:rPr>
              <a:t>Technical </a:t>
            </a:r>
            <a:r>
              <a:rPr lang="en-US" sz="2200" dirty="0" smtClean="0">
                <a:latin typeface="Arial Narrow" pitchFamily="34" charset="0"/>
              </a:rPr>
              <a:t>and economic feasibility are evaluated based on: </a:t>
            </a:r>
            <a:endParaRPr lang="en-US" sz="2200" dirty="0" smtClean="0">
              <a:latin typeface="Arial Narrow" pitchFamily="34" charset="0"/>
            </a:endParaRPr>
          </a:p>
          <a:p>
            <a:endParaRPr lang="en-US" sz="1600" dirty="0" smtClean="0">
              <a:latin typeface="Arial Narrow" pitchFamily="34" charset="0"/>
            </a:endParaRPr>
          </a:p>
          <a:p>
            <a:pPr marL="274320">
              <a:buFont typeface="Wingdings" pitchFamily="2" charset="2"/>
              <a:buChar char="§"/>
            </a:pPr>
            <a:r>
              <a:rPr lang="en-US" sz="2200" dirty="0" smtClean="0">
                <a:latin typeface="Arial Narrow" pitchFamily="34" charset="0"/>
              </a:rPr>
              <a:t>  regional </a:t>
            </a:r>
            <a:r>
              <a:rPr lang="en-US" sz="2200" dirty="0" smtClean="0">
                <a:latin typeface="Arial Narrow" pitchFamily="34" charset="0"/>
              </a:rPr>
              <a:t>geologic conditions; </a:t>
            </a:r>
            <a:endParaRPr lang="en-US" sz="2200" dirty="0" smtClean="0">
              <a:latin typeface="Arial Narrow" pitchFamily="34" charset="0"/>
            </a:endParaRPr>
          </a:p>
          <a:p>
            <a:pPr marL="274320">
              <a:buFont typeface="Wingdings" pitchFamily="2" charset="2"/>
              <a:buChar char="§"/>
            </a:pPr>
            <a:r>
              <a:rPr lang="en-US" sz="2200" dirty="0" smtClean="0">
                <a:latin typeface="Arial Narrow" pitchFamily="34" charset="0"/>
              </a:rPr>
              <a:t>  overburden characteristics</a:t>
            </a:r>
            <a:r>
              <a:rPr lang="en-US" sz="2200" dirty="0" smtClean="0">
                <a:latin typeface="Arial Narrow" pitchFamily="34" charset="0"/>
              </a:rPr>
              <a:t>; </a:t>
            </a:r>
            <a:endParaRPr lang="en-US" sz="2200" dirty="0" smtClean="0">
              <a:latin typeface="Arial Narrow" pitchFamily="34" charset="0"/>
            </a:endParaRPr>
          </a:p>
          <a:p>
            <a:pPr marL="274320">
              <a:buFont typeface="Wingdings" pitchFamily="2" charset="2"/>
              <a:buChar char="§"/>
            </a:pPr>
            <a:r>
              <a:rPr lang="en-US" sz="2200" dirty="0" smtClean="0">
                <a:latin typeface="Arial Narrow" pitchFamily="34" charset="0"/>
              </a:rPr>
              <a:t>  coal </a:t>
            </a:r>
            <a:r>
              <a:rPr lang="en-US" sz="2200" dirty="0" smtClean="0">
                <a:latin typeface="Arial Narrow" pitchFamily="34" charset="0"/>
              </a:rPr>
              <a:t>seam continuity, thickness, structure, quality, and depth; </a:t>
            </a:r>
            <a:endParaRPr lang="en-US" sz="2200" dirty="0" smtClean="0">
              <a:latin typeface="Arial Narrow" pitchFamily="34" charset="0"/>
            </a:endParaRPr>
          </a:p>
          <a:p>
            <a:pPr marL="274320">
              <a:buFont typeface="Wingdings" pitchFamily="2" charset="2"/>
              <a:buChar char="§"/>
            </a:pPr>
            <a:r>
              <a:rPr lang="en-US" sz="2200" dirty="0" smtClean="0">
                <a:latin typeface="Arial Narrow" pitchFamily="34" charset="0"/>
              </a:rPr>
              <a:t>  strength </a:t>
            </a:r>
            <a:r>
              <a:rPr lang="en-US" sz="2200" dirty="0" smtClean="0">
                <a:latin typeface="Arial Narrow" pitchFamily="34" charset="0"/>
              </a:rPr>
              <a:t>of materials above and below the seam for roof and </a:t>
            </a:r>
            <a:r>
              <a:rPr lang="en-US" sz="2200" dirty="0" smtClean="0">
                <a:latin typeface="Arial Narrow" pitchFamily="34" charset="0"/>
              </a:rPr>
              <a:t>	floor </a:t>
            </a:r>
            <a:r>
              <a:rPr lang="en-US" sz="2200" dirty="0" smtClean="0">
                <a:latin typeface="Arial Narrow" pitchFamily="34" charset="0"/>
              </a:rPr>
              <a:t>conditions; </a:t>
            </a:r>
            <a:endParaRPr lang="en-US" sz="2200" dirty="0" smtClean="0">
              <a:latin typeface="Arial Narrow" pitchFamily="34" charset="0"/>
            </a:endParaRPr>
          </a:p>
          <a:p>
            <a:pPr marL="274320">
              <a:buFont typeface="Wingdings" pitchFamily="2" charset="2"/>
              <a:buChar char="§"/>
            </a:pPr>
            <a:r>
              <a:rPr lang="en-US" sz="2200" dirty="0" smtClean="0">
                <a:latin typeface="Arial Narrow" pitchFamily="34" charset="0"/>
              </a:rPr>
              <a:t>  topography </a:t>
            </a:r>
            <a:r>
              <a:rPr lang="en-US" sz="2200" dirty="0" smtClean="0">
                <a:latin typeface="Arial Narrow" pitchFamily="34" charset="0"/>
              </a:rPr>
              <a:t>(especially altitude and slope); </a:t>
            </a:r>
            <a:endParaRPr lang="en-US" sz="2200" dirty="0" smtClean="0">
              <a:latin typeface="Arial Narrow" pitchFamily="34" charset="0"/>
            </a:endParaRPr>
          </a:p>
          <a:p>
            <a:pPr marL="274320">
              <a:buFont typeface="Wingdings" pitchFamily="2" charset="2"/>
              <a:buChar char="§"/>
            </a:pPr>
            <a:r>
              <a:rPr lang="en-US" sz="2200" dirty="0" smtClean="0">
                <a:latin typeface="Arial Narrow" pitchFamily="34" charset="0"/>
              </a:rPr>
              <a:t>  climate</a:t>
            </a:r>
            <a:r>
              <a:rPr lang="en-US" sz="2200" dirty="0" smtClean="0">
                <a:latin typeface="Arial Narrow" pitchFamily="34" charset="0"/>
              </a:rPr>
              <a:t>; </a:t>
            </a:r>
            <a:endParaRPr lang="en-US" sz="2200" dirty="0" smtClean="0">
              <a:latin typeface="Arial Narrow" pitchFamily="34" charset="0"/>
            </a:endParaRPr>
          </a:p>
          <a:p>
            <a:pPr marL="274320">
              <a:buFont typeface="Wingdings" pitchFamily="2" charset="2"/>
              <a:buChar char="§"/>
            </a:pPr>
            <a:r>
              <a:rPr lang="en-US" sz="2200" dirty="0" smtClean="0">
                <a:latin typeface="Arial Narrow" pitchFamily="34" charset="0"/>
              </a:rPr>
              <a:t>  land </a:t>
            </a:r>
            <a:r>
              <a:rPr lang="en-US" sz="2200" dirty="0" smtClean="0">
                <a:latin typeface="Arial Narrow" pitchFamily="34" charset="0"/>
              </a:rPr>
              <a:t>ownership as it affects the availability of land for mining </a:t>
            </a:r>
            <a:r>
              <a:rPr lang="en-US" sz="2200" dirty="0" smtClean="0">
                <a:latin typeface="Arial Narrow" pitchFamily="34" charset="0"/>
              </a:rPr>
              <a:t>	and </a:t>
            </a:r>
            <a:r>
              <a:rPr lang="en-US" sz="2200" dirty="0" smtClean="0">
                <a:latin typeface="Arial Narrow" pitchFamily="34" charset="0"/>
              </a:rPr>
              <a:t>access; </a:t>
            </a:r>
            <a:endParaRPr lang="en-US" sz="2200" dirty="0" smtClean="0">
              <a:latin typeface="Arial Narrow" pitchFamily="34" charset="0"/>
            </a:endParaRPr>
          </a:p>
          <a:p>
            <a:pPr marL="274320">
              <a:buFont typeface="Wingdings" pitchFamily="2" charset="2"/>
              <a:buChar char="§"/>
            </a:pPr>
            <a:r>
              <a:rPr lang="en-US" sz="2200" dirty="0" smtClean="0">
                <a:latin typeface="Arial Narrow" pitchFamily="34" charset="0"/>
              </a:rPr>
              <a:t>  surface </a:t>
            </a:r>
            <a:r>
              <a:rPr lang="en-US" sz="2200" dirty="0" smtClean="0">
                <a:latin typeface="Arial Narrow" pitchFamily="34" charset="0"/>
              </a:rPr>
              <a:t>drainage patterns; </a:t>
            </a:r>
            <a:endParaRPr lang="en-US" sz="2200" dirty="0" smtClean="0">
              <a:latin typeface="Arial Narrow" pitchFamily="34" charset="0"/>
            </a:endParaRPr>
          </a:p>
          <a:p>
            <a:pPr marL="274320">
              <a:buFont typeface="Wingdings" pitchFamily="2" charset="2"/>
              <a:buChar char="§"/>
            </a:pPr>
            <a:r>
              <a:rPr lang="en-US" sz="2200" dirty="0" smtClean="0">
                <a:latin typeface="Arial Narrow" pitchFamily="34" charset="0"/>
              </a:rPr>
              <a:t>  ground </a:t>
            </a:r>
            <a:r>
              <a:rPr lang="en-US" sz="2200" dirty="0" smtClean="0">
                <a:latin typeface="Arial Narrow" pitchFamily="34" charset="0"/>
              </a:rPr>
              <a:t>water conditions; </a:t>
            </a:r>
            <a:endParaRPr lang="en-US" sz="2200" dirty="0" smtClean="0">
              <a:latin typeface="Arial Narrow" pitchFamily="34" charset="0"/>
            </a:endParaRPr>
          </a:p>
          <a:p>
            <a:pPr marL="274320">
              <a:buFont typeface="Wingdings" pitchFamily="2" charset="2"/>
              <a:buChar char="§"/>
            </a:pPr>
            <a:r>
              <a:rPr lang="en-US" sz="2200" dirty="0" smtClean="0">
                <a:latin typeface="Arial Narrow" pitchFamily="34" charset="0"/>
              </a:rPr>
              <a:t>  availability </a:t>
            </a:r>
            <a:r>
              <a:rPr lang="en-US" sz="2200" dirty="0" smtClean="0">
                <a:latin typeface="Arial Narrow" pitchFamily="34" charset="0"/>
              </a:rPr>
              <a:t>of labor and materials; </a:t>
            </a:r>
            <a:endParaRPr lang="en-US" sz="2200" dirty="0" smtClean="0">
              <a:latin typeface="Arial Narrow" pitchFamily="34" charset="0"/>
            </a:endParaRPr>
          </a:p>
          <a:p>
            <a:pPr marL="274320">
              <a:buFont typeface="Wingdings" pitchFamily="2" charset="2"/>
              <a:buChar char="§"/>
            </a:pPr>
            <a:r>
              <a:rPr lang="en-US" sz="2200" dirty="0" smtClean="0">
                <a:latin typeface="Arial Narrow" pitchFamily="34" charset="0"/>
              </a:rPr>
              <a:t>  coal </a:t>
            </a:r>
            <a:r>
              <a:rPr lang="en-US" sz="2200" dirty="0" smtClean="0">
                <a:latin typeface="Arial Narrow" pitchFamily="34" charset="0"/>
              </a:rPr>
              <a:t>purchaser requirements in terms of tonnage, quality, and </a:t>
            </a:r>
            <a:r>
              <a:rPr lang="en-US" sz="2200" dirty="0" smtClean="0">
                <a:latin typeface="Arial Narrow" pitchFamily="34" charset="0"/>
              </a:rPr>
              <a:t>	destination</a:t>
            </a:r>
            <a:r>
              <a:rPr lang="en-US" sz="2200" dirty="0" smtClean="0">
                <a:latin typeface="Arial Narrow" pitchFamily="34" charset="0"/>
              </a:rPr>
              <a:t>; </a:t>
            </a:r>
            <a:endParaRPr lang="en-US" sz="2200" dirty="0" smtClean="0">
              <a:latin typeface="Arial Narrow" pitchFamily="34" charset="0"/>
            </a:endParaRPr>
          </a:p>
          <a:p>
            <a:pPr marL="274320">
              <a:buFont typeface="Wingdings" pitchFamily="2" charset="2"/>
              <a:buChar char="§"/>
            </a:pPr>
            <a:r>
              <a:rPr lang="en-US" sz="2200" dirty="0" smtClean="0">
                <a:latin typeface="Arial Narrow" pitchFamily="34" charset="0"/>
              </a:rPr>
              <a:t>  and </a:t>
            </a:r>
            <a:r>
              <a:rPr lang="en-US" sz="2200" dirty="0" smtClean="0">
                <a:latin typeface="Arial Narrow" pitchFamily="34" charset="0"/>
              </a:rPr>
              <a:t>capital investment requirements.</a:t>
            </a:r>
            <a:endParaRPr lang="en-US" sz="2200" dirty="0">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5000" fill="hold"/>
                                        <p:tgtEl>
                                          <p:spTgt spid="3074"/>
                                        </p:tgtEl>
                                        <p:attrNameLst>
                                          <p:attrName>ppt_w</p:attrName>
                                        </p:attrNameLst>
                                      </p:cBhvr>
                                      <p:tavLst>
                                        <p:tav tm="0">
                                          <p:val>
                                            <p:strVal val="#ppt_w+.3"/>
                                          </p:val>
                                        </p:tav>
                                        <p:tav tm="100000">
                                          <p:val>
                                            <p:strVal val="#ppt_w"/>
                                          </p:val>
                                        </p:tav>
                                      </p:tavLst>
                                    </p:anim>
                                    <p:anim calcmode="lin" valueType="num">
                                      <p:cBhvr>
                                        <p:cTn id="8" dur="5000" fill="hold"/>
                                        <p:tgtEl>
                                          <p:spTgt spid="3074"/>
                                        </p:tgtEl>
                                        <p:attrNameLst>
                                          <p:attrName>ppt_h</p:attrName>
                                        </p:attrNameLst>
                                      </p:cBhvr>
                                      <p:tavLst>
                                        <p:tav tm="0">
                                          <p:val>
                                            <p:strVal val="#ppt_h"/>
                                          </p:val>
                                        </p:tav>
                                        <p:tav tm="100000">
                                          <p:val>
                                            <p:strVal val="#ppt_h"/>
                                          </p:val>
                                        </p:tav>
                                      </p:tavLst>
                                    </p:anim>
                                    <p:animEffect transition="in" filter="fade">
                                      <p:cBhvr>
                                        <p:cTn id="9" dur="5000"/>
                                        <p:tgtEl>
                                          <p:spTgt spid="3074"/>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ppt_x</p:attrName>
                                        </p:attrNameLst>
                                      </p:cBhvr>
                                      <p:tavLst>
                                        <p:tav tm="0">
                                          <p:val>
                                            <p:strVal val="#ppt_x-.2"/>
                                          </p:val>
                                        </p:tav>
                                        <p:tav tm="100000">
                                          <p:val>
                                            <p:strVal val="#ppt_x"/>
                                          </p:val>
                                        </p:tav>
                                      </p:tavLst>
                                    </p:anim>
                                    <p:anim calcmode="lin" valueType="num">
                                      <p:cBhvr>
                                        <p:cTn id="15"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Personal\My Documents\coal pics\wmd-coal-mine.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 name="Rounded Rectangle 3"/>
          <p:cNvSpPr/>
          <p:nvPr/>
        </p:nvSpPr>
        <p:spPr>
          <a:xfrm>
            <a:off x="152400" y="304800"/>
            <a:ext cx="4343400" cy="2133600"/>
          </a:xfrm>
          <a:prstGeom prst="roundRect">
            <a:avLst/>
          </a:prstGeom>
          <a:gradFill>
            <a:gsLst>
              <a:gs pos="50000">
                <a:schemeClr val="accent2">
                  <a:tint val="37000"/>
                  <a:satMod val="300000"/>
                  <a:alpha val="50000"/>
                </a:schemeClr>
              </a:gs>
              <a:gs pos="100000">
                <a:schemeClr val="accent2">
                  <a:tint val="15000"/>
                  <a:satMod val="350000"/>
                </a:schemeClr>
              </a:gs>
            </a:gsLst>
          </a:gradFill>
        </p:spPr>
        <p:style>
          <a:lnRef idx="1">
            <a:schemeClr val="accent2"/>
          </a:lnRef>
          <a:fillRef idx="2">
            <a:schemeClr val="accent2"/>
          </a:fillRef>
          <a:effectRef idx="1">
            <a:schemeClr val="accent2"/>
          </a:effectRef>
          <a:fontRef idx="minor">
            <a:schemeClr val="dk1"/>
          </a:fontRef>
        </p:style>
        <p:txBody>
          <a:bodyPr rtlCol="0" anchor="ctr"/>
          <a:lstStyle/>
          <a:p>
            <a:r>
              <a:rPr lang="en-PH" sz="2400" dirty="0" smtClean="0">
                <a:solidFill>
                  <a:schemeClr val="tx2">
                    <a:lumMod val="75000"/>
                  </a:schemeClr>
                </a:solidFill>
              </a:rPr>
              <a:t>   Two basic methods of coal 	mining:</a:t>
            </a:r>
          </a:p>
          <a:p>
            <a:pPr algn="ctr"/>
            <a:endParaRPr lang="en-PH" sz="1400" dirty="0" smtClean="0">
              <a:solidFill>
                <a:schemeClr val="bg1"/>
              </a:solidFill>
            </a:endParaRPr>
          </a:p>
          <a:p>
            <a:pPr marL="548640" lvl="5" indent="-342900" algn="just">
              <a:buAutoNum type="arabicPeriod"/>
            </a:pPr>
            <a:r>
              <a:rPr lang="en-PH" sz="2400" b="1" spc="50" dirty="0" smtClean="0">
                <a:ln w="12700" cmpd="sng">
                  <a:solidFill>
                    <a:schemeClr val="accent6">
                      <a:satMod val="120000"/>
                      <a:shade val="80000"/>
                    </a:schemeClr>
                  </a:solidFill>
                  <a:prstDash val="solid"/>
                </a:ln>
                <a:solidFill>
                  <a:schemeClr val="bg1"/>
                </a:solidFill>
                <a:effectLst>
                  <a:glow rad="53100">
                    <a:schemeClr val="accent6">
                      <a:satMod val="180000"/>
                      <a:alpha val="30000"/>
                    </a:schemeClr>
                  </a:glow>
                </a:effectLst>
              </a:rPr>
              <a:t>Surface mining</a:t>
            </a:r>
          </a:p>
          <a:p>
            <a:pPr marL="548640" lvl="5" indent="-342900">
              <a:buAutoNum type="arabicPeriod"/>
            </a:pPr>
            <a:r>
              <a:rPr lang="en-PH" sz="2400" b="1" spc="50" dirty="0" smtClean="0">
                <a:ln w="12700" cmpd="sng">
                  <a:solidFill>
                    <a:schemeClr val="accent6">
                      <a:satMod val="120000"/>
                      <a:shade val="80000"/>
                    </a:schemeClr>
                  </a:solidFill>
                  <a:prstDash val="solid"/>
                </a:ln>
                <a:solidFill>
                  <a:schemeClr val="bg1"/>
                </a:solidFill>
                <a:effectLst>
                  <a:glow rad="53100">
                    <a:schemeClr val="accent6">
                      <a:satMod val="180000"/>
                      <a:alpha val="30000"/>
                    </a:schemeClr>
                  </a:glow>
                </a:effectLst>
              </a:rPr>
              <a:t>Deep underground mining</a:t>
            </a:r>
            <a:endParaRPr lang="en-US" sz="2400" b="1" spc="50" dirty="0">
              <a:ln w="12700" cmpd="sng">
                <a:solidFill>
                  <a:schemeClr val="accent6">
                    <a:satMod val="120000"/>
                    <a:shade val="80000"/>
                  </a:schemeClr>
                </a:solidFill>
                <a:prstDash val="solid"/>
              </a:ln>
              <a:solidFill>
                <a:schemeClr val="bg1"/>
              </a:solidFill>
              <a:effectLst>
                <a:glow rad="53100">
                  <a:schemeClr val="accent6">
                    <a:satMod val="180000"/>
                    <a:alpha val="30000"/>
                  </a:schemeClr>
                </a:glow>
              </a:effectLst>
            </a:endParaRPr>
          </a:p>
        </p:txBody>
      </p:sp>
      <p:sp>
        <p:nvSpPr>
          <p:cNvPr id="5" name="Rounded Rectangle 4"/>
          <p:cNvSpPr/>
          <p:nvPr/>
        </p:nvSpPr>
        <p:spPr>
          <a:xfrm>
            <a:off x="4572000" y="228600"/>
            <a:ext cx="4419600" cy="2209800"/>
          </a:xfrm>
          <a:prstGeom prst="roundRect">
            <a:avLst/>
          </a:prstGeom>
          <a:gradFill>
            <a:gsLst>
              <a:gs pos="34000">
                <a:schemeClr val="accent1">
                  <a:tint val="37000"/>
                  <a:satMod val="300000"/>
                  <a:alpha val="52000"/>
                </a:schemeClr>
              </a:gs>
              <a:gs pos="100000">
                <a:schemeClr val="accent1">
                  <a:tint val="15000"/>
                  <a:satMod val="350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r>
              <a:rPr lang="en-PH" sz="2400" dirty="0" smtClean="0">
                <a:solidFill>
                  <a:schemeClr val="accent4">
                    <a:lumMod val="50000"/>
                  </a:schemeClr>
                </a:solidFill>
              </a:rPr>
              <a:t>   The choice of mining method  depends primarily on the:</a:t>
            </a:r>
          </a:p>
          <a:p>
            <a:pPr algn="ctr"/>
            <a:endParaRPr lang="en-PH" sz="1400" dirty="0" smtClean="0"/>
          </a:p>
          <a:p>
            <a:pPr marL="457200" lvl="5" indent="-342900" algn="just">
              <a:buAutoNum type="arabicPeriod"/>
            </a:pPr>
            <a:r>
              <a:rPr lang="en-PH"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depth of burial</a:t>
            </a:r>
          </a:p>
          <a:p>
            <a:pPr marL="457200" lvl="5" indent="-342900" algn="just">
              <a:buAutoNum type="arabicPeriod"/>
            </a:pPr>
            <a:r>
              <a:rPr lang="en-PH"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density of the overburden</a:t>
            </a:r>
          </a:p>
          <a:p>
            <a:pPr marL="457200" lvl="5" indent="-342900" algn="just">
              <a:buAutoNum type="arabicPeriod"/>
            </a:pPr>
            <a:r>
              <a:rPr lang="en-PH"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thickness of the coal seam</a:t>
            </a:r>
            <a:endParaRPr lang="en-US"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6" name="Rounded Rectangle 5"/>
          <p:cNvSpPr/>
          <p:nvPr/>
        </p:nvSpPr>
        <p:spPr>
          <a:xfrm>
            <a:off x="228600" y="2819400"/>
            <a:ext cx="8686800" cy="1143000"/>
          </a:xfrm>
          <a:prstGeom prst="roundRect">
            <a:avLst/>
          </a:prstGeom>
          <a:gradFill>
            <a:gsLst>
              <a:gs pos="50000">
                <a:schemeClr val="accent3">
                  <a:tint val="37000"/>
                  <a:satMod val="300000"/>
                  <a:alpha val="64000"/>
                </a:schemeClr>
              </a:gs>
              <a:gs pos="100000">
                <a:schemeClr val="accent3">
                  <a:tint val="15000"/>
                  <a:satMod val="350000"/>
                </a:schemeClr>
              </a:gs>
            </a:gsLst>
          </a:gra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smtClean="0">
                <a:ln w="10160">
                  <a:solidFill>
                    <a:schemeClr val="accent1"/>
                  </a:solidFill>
                  <a:prstDash val="solid"/>
                </a:ln>
                <a:solidFill>
                  <a:schemeClr val="tx1"/>
                </a:solidFill>
                <a:effectLst>
                  <a:outerShdw blurRad="38100" dist="32000" dir="5400000" algn="tl">
                    <a:srgbClr val="000000">
                      <a:alpha val="30000"/>
                    </a:srgbClr>
                  </a:outerShdw>
                </a:effectLst>
                <a:latin typeface="Arial Narrow" pitchFamily="34" charset="0"/>
              </a:rPr>
              <a:t>Seams relatively close to the surface, at depths less than approximately 180 ft (50 m), are usually surface mined.</a:t>
            </a:r>
            <a:r>
              <a:rPr lang="en-PH" sz="2400" dirty="0" smtClean="0">
                <a:ln w="10160">
                  <a:solidFill>
                    <a:schemeClr val="accent1"/>
                  </a:solidFill>
                  <a:prstDash val="solid"/>
                </a:ln>
                <a:solidFill>
                  <a:schemeClr val="tx1"/>
                </a:solidFill>
                <a:effectLst>
                  <a:outerShdw blurRad="38100" dist="32000" dir="5400000" algn="tl">
                    <a:srgbClr val="000000">
                      <a:alpha val="30000"/>
                    </a:srgbClr>
                  </a:outerShdw>
                </a:effectLst>
                <a:latin typeface="Arial Narrow" pitchFamily="34" charset="0"/>
              </a:rPr>
              <a:t>   </a:t>
            </a:r>
            <a:endParaRPr lang="en-US" sz="2400" dirty="0">
              <a:ln w="10160">
                <a:solidFill>
                  <a:schemeClr val="accent1"/>
                </a:solidFill>
                <a:prstDash val="solid"/>
              </a:ln>
              <a:solidFill>
                <a:schemeClr val="tx1"/>
              </a:solidFill>
              <a:effectLst>
                <a:outerShdw blurRad="38100" dist="32000" dir="5400000" algn="tl">
                  <a:srgbClr val="000000">
                    <a:alpha val="30000"/>
                  </a:srgbClr>
                </a:outerShdw>
              </a:effectLst>
              <a:latin typeface="Arial Narrow" pitchFamily="34" charset="0"/>
            </a:endParaRPr>
          </a:p>
        </p:txBody>
      </p:sp>
      <p:sp>
        <p:nvSpPr>
          <p:cNvPr id="8" name="Rounded Rectangle 7"/>
          <p:cNvSpPr/>
          <p:nvPr/>
        </p:nvSpPr>
        <p:spPr>
          <a:xfrm>
            <a:off x="228600" y="4191000"/>
            <a:ext cx="8686800" cy="2362200"/>
          </a:xfrm>
          <a:prstGeom prst="roundRect">
            <a:avLst/>
          </a:prstGeom>
          <a:gradFill>
            <a:gsLst>
              <a:gs pos="50000">
                <a:schemeClr val="accent6">
                  <a:tint val="37000"/>
                  <a:satMod val="300000"/>
                  <a:alpha val="66000"/>
                </a:schemeClr>
              </a:gs>
              <a:gs pos="100000">
                <a:schemeClr val="accent6">
                  <a:tint val="15000"/>
                  <a:satMod val="350000"/>
                </a:schemeClr>
              </a:gs>
            </a:gsLst>
          </a:gradFill>
        </p:spPr>
        <p:style>
          <a:lnRef idx="1">
            <a:schemeClr val="accent6"/>
          </a:lnRef>
          <a:fillRef idx="2">
            <a:schemeClr val="accent6"/>
          </a:fillRef>
          <a:effectRef idx="1">
            <a:schemeClr val="accent6"/>
          </a:effectRef>
          <a:fontRef idx="minor">
            <a:schemeClr val="dk1"/>
          </a:fontRef>
        </p:style>
        <p:txBody>
          <a:bodyPr rtlCol="0" anchor="ctr"/>
          <a:lstStyle/>
          <a:p>
            <a:pPr indent="457200" algn="ctr"/>
            <a:r>
              <a:rPr lang="en-US" sz="2200" dirty="0" smtClean="0">
                <a:solidFill>
                  <a:schemeClr val="accent1">
                    <a:lumMod val="50000"/>
                  </a:schemeClr>
                </a:solidFill>
                <a:latin typeface="Arial Narrow" pitchFamily="34" charset="0"/>
              </a:rPr>
              <a:t>Coal that occurs at depths of 180 to 300 ft (50 to 100 m) are usually deep mined but, in some cases, surface mining techniques can be used. For example, some western U.S. coal that occur at depths in excess of 200 ft (60 m) are mined by open pit methods, due to thickness of the seam 60–90 feet (20–30 m). Coals occurring below 300 ft (100 m) are usually deep </a:t>
            </a:r>
            <a:r>
              <a:rPr lang="en-US" sz="2200" dirty="0" smtClean="0">
                <a:solidFill>
                  <a:schemeClr val="accent1">
                    <a:lumMod val="50000"/>
                  </a:schemeClr>
                </a:solidFill>
                <a:latin typeface="Arial Narrow" pitchFamily="34" charset="0"/>
              </a:rPr>
              <a:t>mined.</a:t>
            </a:r>
            <a:endParaRPr lang="en-US" sz="2200" dirty="0">
              <a:solidFill>
                <a:schemeClr val="accent1">
                  <a:lumMod val="50000"/>
                </a:schemeClr>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strips(downLeft)">
                                      <p:cBhvr>
                                        <p:cTn id="7" dur="30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3"/>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50" presetClass="entr" presetSubtype="0" decel="10000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strVal val="#ppt_w+.3"/>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animEffect transition="in" filter="fade">
                                      <p:cBhvr>
                                        <p:cTn id="21" dur="10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7" presetClass="entr" presetSubtype="4"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0" fill="hold"/>
                                        <p:tgtEl>
                                          <p:spTgt spid="6"/>
                                        </p:tgtEl>
                                        <p:attrNameLst>
                                          <p:attrName>ppt_x</p:attrName>
                                        </p:attrNameLst>
                                      </p:cBhvr>
                                      <p:tavLst>
                                        <p:tav tm="0">
                                          <p:val>
                                            <p:strVal val="#ppt_x"/>
                                          </p:val>
                                        </p:tav>
                                        <p:tav tm="100000">
                                          <p:val>
                                            <p:strVal val="#ppt_x"/>
                                          </p:val>
                                        </p:tav>
                                      </p:tavLst>
                                    </p:anim>
                                    <p:anim calcmode="lin" valueType="num">
                                      <p:cBhvr additive="base">
                                        <p:cTn id="27"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7" presetClass="entr" presetSubtype="4"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0" fill="hold"/>
                                        <p:tgtEl>
                                          <p:spTgt spid="8"/>
                                        </p:tgtEl>
                                        <p:attrNameLst>
                                          <p:attrName>ppt_x</p:attrName>
                                        </p:attrNameLst>
                                      </p:cBhvr>
                                      <p:tavLst>
                                        <p:tav tm="0">
                                          <p:val>
                                            <p:strVal val="#ppt_x"/>
                                          </p:val>
                                        </p:tav>
                                        <p:tav tm="100000">
                                          <p:val>
                                            <p:strVal val="#ppt_x"/>
                                          </p:val>
                                        </p:tav>
                                      </p:tavLst>
                                    </p:anim>
                                    <p:anim calcmode="lin" valueType="num">
                                      <p:cBhvr additive="base">
                                        <p:cTn id="33" dur="5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http://upload.wikimedia.org/wikipedia/commons/thumb/4/4e/Cerrejonmine1.png/300px-Cerrejonmine1.png">
            <a:hlinkClick r:id="rId2"/>
          </p:cNvPr>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5" name="Rounded Rectangle 4"/>
          <p:cNvSpPr/>
          <p:nvPr/>
        </p:nvSpPr>
        <p:spPr>
          <a:xfrm>
            <a:off x="381000" y="228600"/>
            <a:ext cx="8458200" cy="533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Modern Surface Mining</a:t>
            </a: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graphicFrame>
        <p:nvGraphicFramePr>
          <p:cNvPr id="7" name="Diagram 6"/>
          <p:cNvGraphicFramePr/>
          <p:nvPr/>
        </p:nvGraphicFramePr>
        <p:xfrm>
          <a:off x="228600" y="1066800"/>
          <a:ext cx="8686800" cy="5562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p:cTn id="7" dur="1000" fill="hold"/>
                                        <p:tgtEl>
                                          <p:spTgt spid="65538"/>
                                        </p:tgtEl>
                                        <p:attrNameLst>
                                          <p:attrName>ppt_w</p:attrName>
                                        </p:attrNameLst>
                                      </p:cBhvr>
                                      <p:tavLst>
                                        <p:tav tm="0">
                                          <p:val>
                                            <p:strVal val="#ppt_w+.3"/>
                                          </p:val>
                                        </p:tav>
                                        <p:tav tm="100000">
                                          <p:val>
                                            <p:strVal val="#ppt_w"/>
                                          </p:val>
                                        </p:tav>
                                      </p:tavLst>
                                    </p:anim>
                                    <p:anim calcmode="lin" valueType="num">
                                      <p:cBhvr>
                                        <p:cTn id="8" dur="1000" fill="hold"/>
                                        <p:tgtEl>
                                          <p:spTgt spid="65538"/>
                                        </p:tgtEl>
                                        <p:attrNameLst>
                                          <p:attrName>ppt_h</p:attrName>
                                        </p:attrNameLst>
                                      </p:cBhvr>
                                      <p:tavLst>
                                        <p:tav tm="0">
                                          <p:val>
                                            <p:strVal val="#ppt_h"/>
                                          </p:val>
                                        </p:tav>
                                        <p:tav tm="100000">
                                          <p:val>
                                            <p:strVal val="#ppt_h"/>
                                          </p:val>
                                        </p:tav>
                                      </p:tavLst>
                                    </p:anim>
                                    <p:animEffect transition="in" filter="fade">
                                      <p:cBhvr>
                                        <p:cTn id="9" dur="1000"/>
                                        <p:tgtEl>
                                          <p:spTgt spid="65538"/>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7" presetClass="entr" presetSubtype="4"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0" fill="hold"/>
                                        <p:tgtEl>
                                          <p:spTgt spid="7"/>
                                        </p:tgtEl>
                                        <p:attrNameLst>
                                          <p:attrName>ppt_x</p:attrName>
                                        </p:attrNameLst>
                                      </p:cBhvr>
                                      <p:tavLst>
                                        <p:tav tm="0">
                                          <p:val>
                                            <p:strVal val="#ppt_x"/>
                                          </p:val>
                                        </p:tav>
                                        <p:tav tm="100000">
                                          <p:val>
                                            <p:strVal val="#ppt_x"/>
                                          </p:val>
                                        </p:tav>
                                      </p:tavLst>
                                    </p:anim>
                                    <p:anim calcmode="lin" valueType="num">
                                      <p:cBhvr additive="base">
                                        <p:cTn id="22" dur="5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Graphic spid="7" grpId="0">
        <p:bldAsOne/>
      </p:bldGraphic>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upload.wikimedia.org/wikipedia/commons/thumb/4/4e/Cerrejonmine1.png/300px-Cerrejonmine1.png">
            <a:hlinkClick r:id="rId2"/>
          </p:cNvPr>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3" name="Rounded Rectangle 2"/>
          <p:cNvSpPr/>
          <p:nvPr/>
        </p:nvSpPr>
        <p:spPr>
          <a:xfrm>
            <a:off x="381000" y="152400"/>
            <a:ext cx="8458200" cy="533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Area  Mining</a:t>
            </a: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TextBox 4"/>
          <p:cNvSpPr txBox="1"/>
          <p:nvPr/>
        </p:nvSpPr>
        <p:spPr>
          <a:xfrm>
            <a:off x="228600" y="794802"/>
            <a:ext cx="8763000" cy="5940088"/>
          </a:xfrm>
          <a:prstGeom prst="rect">
            <a:avLst/>
          </a:prstGeom>
          <a:solidFill>
            <a:schemeClr val="tx2">
              <a:lumMod val="40000"/>
              <a:lumOff val="60000"/>
              <a:alpha val="76000"/>
            </a:schemeClr>
          </a:solidFill>
        </p:spPr>
        <p:txBody>
          <a:bodyPr wrap="square" rtlCol="0">
            <a:spAutoFit/>
          </a:bodyPr>
          <a:lstStyle/>
          <a:p>
            <a:pPr lvl="0">
              <a:buFont typeface="Wingdings"/>
              <a:buChar char="Ø"/>
            </a:pPr>
            <a:r>
              <a:rPr lang="en-US" dirty="0" smtClean="0">
                <a:latin typeface="Arial Narrow" pitchFamily="34" charset="0"/>
              </a:rPr>
              <a:t>  Strip </a:t>
            </a:r>
            <a:r>
              <a:rPr lang="en-US" dirty="0" smtClean="0">
                <a:latin typeface="Arial Narrow" pitchFamily="34" charset="0"/>
              </a:rPr>
              <a:t>mining exposes the coal by removing the overburden (the earth above the </a:t>
            </a:r>
            <a:r>
              <a:rPr lang="en-US" dirty="0" smtClean="0">
                <a:latin typeface="Arial Narrow" pitchFamily="34" charset="0"/>
              </a:rPr>
              <a:t>coal 	seam(s</a:t>
            </a:r>
            <a:r>
              <a:rPr lang="en-US" dirty="0" smtClean="0">
                <a:latin typeface="Arial Narrow" pitchFamily="34" charset="0"/>
              </a:rPr>
              <a:t>)) in </a:t>
            </a:r>
            <a:r>
              <a:rPr lang="en-US" dirty="0" smtClean="0">
                <a:latin typeface="Arial Narrow" pitchFamily="34" charset="0"/>
              </a:rPr>
              <a:t>long cuts </a:t>
            </a:r>
            <a:r>
              <a:rPr lang="en-US" dirty="0" smtClean="0">
                <a:latin typeface="Arial Narrow" pitchFamily="34" charset="0"/>
              </a:rPr>
              <a:t>or strips. </a:t>
            </a:r>
            <a:endParaRPr lang="en-US" dirty="0" smtClean="0">
              <a:latin typeface="Arial Narrow" pitchFamily="34" charset="0"/>
            </a:endParaRPr>
          </a:p>
          <a:p>
            <a:pPr lvl="0"/>
            <a:endParaRPr lang="en-US" sz="1000" dirty="0" smtClean="0">
              <a:latin typeface="Arial Narrow" pitchFamily="34" charset="0"/>
            </a:endParaRPr>
          </a:p>
          <a:p>
            <a:pPr lvl="0">
              <a:buFont typeface="Wingdings"/>
              <a:buChar char="Ø"/>
            </a:pPr>
            <a:r>
              <a:rPr lang="en-PH" dirty="0" smtClean="0">
                <a:latin typeface="Arial Narrow" pitchFamily="34" charset="0"/>
              </a:rPr>
              <a:t> </a:t>
            </a:r>
            <a:r>
              <a:rPr lang="en-PH" dirty="0" smtClean="0">
                <a:latin typeface="Arial Narrow" pitchFamily="34" charset="0"/>
              </a:rPr>
              <a:t> </a:t>
            </a:r>
            <a:r>
              <a:rPr lang="en-US" dirty="0" smtClean="0">
                <a:latin typeface="Arial Narrow" pitchFamily="34" charset="0"/>
              </a:rPr>
              <a:t>The </a:t>
            </a:r>
            <a:r>
              <a:rPr lang="en-US" dirty="0" smtClean="0">
                <a:latin typeface="Arial Narrow" pitchFamily="34" charset="0"/>
              </a:rPr>
              <a:t>spoil from the first strip is deposited in an area outside the planned mining area</a:t>
            </a:r>
            <a:r>
              <a:rPr lang="en-US" dirty="0" smtClean="0">
                <a:latin typeface="Arial Narrow" pitchFamily="34" charset="0"/>
              </a:rPr>
              <a:t>.</a:t>
            </a:r>
          </a:p>
          <a:p>
            <a:pPr lvl="0"/>
            <a:endParaRPr lang="en-US" sz="1000" dirty="0" smtClean="0">
              <a:latin typeface="Arial Narrow" pitchFamily="34" charset="0"/>
            </a:endParaRPr>
          </a:p>
          <a:p>
            <a:pPr lvl="0">
              <a:buFont typeface="Wingdings"/>
              <a:buChar char="Ø"/>
            </a:pPr>
            <a:r>
              <a:rPr lang="en-PH" dirty="0" smtClean="0">
                <a:latin typeface="Arial Narrow" pitchFamily="34" charset="0"/>
              </a:rPr>
              <a:t> </a:t>
            </a:r>
            <a:r>
              <a:rPr lang="en-PH" dirty="0" smtClean="0">
                <a:latin typeface="Arial Narrow" pitchFamily="34" charset="0"/>
              </a:rPr>
              <a:t> </a:t>
            </a:r>
            <a:r>
              <a:rPr lang="en-US" dirty="0" smtClean="0">
                <a:latin typeface="Arial Narrow" pitchFamily="34" charset="0"/>
              </a:rPr>
              <a:t>Spoil </a:t>
            </a:r>
            <a:r>
              <a:rPr lang="en-US" dirty="0" smtClean="0">
                <a:latin typeface="Arial Narrow" pitchFamily="34" charset="0"/>
              </a:rPr>
              <a:t>from subsequent cuts is deposited as fill in the previous cut after coal has been </a:t>
            </a:r>
            <a:r>
              <a:rPr lang="en-US" dirty="0" smtClean="0">
                <a:latin typeface="Arial Narrow" pitchFamily="34" charset="0"/>
              </a:rPr>
              <a:t>	removed</a:t>
            </a:r>
            <a:r>
              <a:rPr lang="en-US" dirty="0" smtClean="0">
                <a:latin typeface="Arial Narrow" pitchFamily="34" charset="0"/>
              </a:rPr>
              <a:t>. </a:t>
            </a:r>
            <a:r>
              <a:rPr lang="en-US" dirty="0" smtClean="0">
                <a:latin typeface="Arial Narrow" pitchFamily="34" charset="0"/>
              </a:rPr>
              <a:t>Usually</a:t>
            </a:r>
            <a:r>
              <a:rPr lang="en-US" dirty="0" smtClean="0">
                <a:latin typeface="Arial Narrow" pitchFamily="34" charset="0"/>
              </a:rPr>
              <a:t>, </a:t>
            </a:r>
            <a:r>
              <a:rPr lang="en-US" dirty="0" smtClean="0">
                <a:latin typeface="Arial Narrow" pitchFamily="34" charset="0"/>
              </a:rPr>
              <a:t>the </a:t>
            </a:r>
            <a:r>
              <a:rPr lang="en-US" dirty="0" smtClean="0">
                <a:latin typeface="Arial Narrow" pitchFamily="34" charset="0"/>
              </a:rPr>
              <a:t>process is to drill the strip of overburden next to the </a:t>
            </a:r>
            <a:r>
              <a:rPr lang="en-US" dirty="0" smtClean="0">
                <a:latin typeface="Arial Narrow" pitchFamily="34" charset="0"/>
              </a:rPr>
              <a:t>previously </a:t>
            </a:r>
            <a:r>
              <a:rPr lang="en-US" dirty="0" smtClean="0">
                <a:latin typeface="Arial Narrow" pitchFamily="34" charset="0"/>
              </a:rPr>
              <a:t>mined </a:t>
            </a:r>
            <a:r>
              <a:rPr lang="en-US" dirty="0" smtClean="0">
                <a:latin typeface="Arial Narrow" pitchFamily="34" charset="0"/>
              </a:rPr>
              <a:t>	strip.</a:t>
            </a:r>
          </a:p>
          <a:p>
            <a:pPr lvl="0"/>
            <a:endParaRPr lang="en-US" sz="1000" dirty="0" smtClean="0">
              <a:latin typeface="Arial Narrow" pitchFamily="34" charset="0"/>
            </a:endParaRPr>
          </a:p>
          <a:p>
            <a:pPr lvl="0">
              <a:buFont typeface="Wingdings"/>
              <a:buChar char="Ø"/>
            </a:pPr>
            <a:r>
              <a:rPr lang="en-PH" dirty="0" smtClean="0">
                <a:latin typeface="Arial Narrow" pitchFamily="34" charset="0"/>
              </a:rPr>
              <a:t>  </a:t>
            </a:r>
            <a:r>
              <a:rPr lang="en-US" dirty="0" smtClean="0">
                <a:latin typeface="Arial Narrow" pitchFamily="34" charset="0"/>
              </a:rPr>
              <a:t>The drill holes are filled with explosives and blasted. </a:t>
            </a:r>
          </a:p>
          <a:p>
            <a:pPr lvl="0"/>
            <a:endParaRPr lang="en-US" sz="1000" dirty="0" smtClean="0">
              <a:latin typeface="Arial Narrow" pitchFamily="34" charset="0"/>
            </a:endParaRPr>
          </a:p>
          <a:p>
            <a:pPr lvl="0">
              <a:buFont typeface="Wingdings"/>
              <a:buChar char="Ø"/>
            </a:pPr>
            <a:r>
              <a:rPr lang="en-PH" dirty="0" smtClean="0">
                <a:latin typeface="Arial Narrow" pitchFamily="34" charset="0"/>
              </a:rPr>
              <a:t>  </a:t>
            </a:r>
            <a:r>
              <a:rPr lang="en-US" dirty="0" smtClean="0">
                <a:latin typeface="Arial Narrow" pitchFamily="34" charset="0"/>
              </a:rPr>
              <a:t>The </a:t>
            </a:r>
            <a:r>
              <a:rPr lang="en-US" dirty="0" smtClean="0">
                <a:latin typeface="Arial Narrow" pitchFamily="34" charset="0"/>
              </a:rPr>
              <a:t>overburden is then removed using large earthmoving equipment such as </a:t>
            </a:r>
            <a:r>
              <a:rPr lang="en-US" dirty="0" smtClean="0">
                <a:latin typeface="Arial Narrow" pitchFamily="34" charset="0"/>
              </a:rPr>
              <a:t>draglines</a:t>
            </a:r>
            <a:r>
              <a:rPr lang="en-US" dirty="0" smtClean="0">
                <a:latin typeface="Arial Narrow" pitchFamily="34" charset="0"/>
              </a:rPr>
              <a:t>, </a:t>
            </a:r>
            <a:r>
              <a:rPr lang="en-US" dirty="0" smtClean="0">
                <a:latin typeface="Arial Narrow" pitchFamily="34" charset="0"/>
              </a:rPr>
              <a:t>shovel </a:t>
            </a:r>
            <a:r>
              <a:rPr lang="en-US" dirty="0" smtClean="0">
                <a:latin typeface="Arial Narrow" pitchFamily="34" charset="0"/>
              </a:rPr>
              <a:t>and </a:t>
            </a:r>
            <a:r>
              <a:rPr lang="en-US" dirty="0" smtClean="0">
                <a:latin typeface="Arial Narrow" pitchFamily="34" charset="0"/>
              </a:rPr>
              <a:t>	trucks</a:t>
            </a:r>
            <a:r>
              <a:rPr lang="en-US" dirty="0" smtClean="0">
                <a:latin typeface="Arial Narrow" pitchFamily="34" charset="0"/>
              </a:rPr>
              <a:t>, excavator and trucks, or bucket-wheels and </a:t>
            </a:r>
            <a:r>
              <a:rPr lang="en-US" dirty="0" smtClean="0">
                <a:latin typeface="Arial Narrow" pitchFamily="34" charset="0"/>
              </a:rPr>
              <a:t>conveyors.</a:t>
            </a:r>
          </a:p>
          <a:p>
            <a:pPr lvl="0"/>
            <a:endParaRPr lang="en-US" sz="1000" dirty="0" smtClean="0">
              <a:latin typeface="Arial Narrow" pitchFamily="34" charset="0"/>
            </a:endParaRPr>
          </a:p>
          <a:p>
            <a:pPr lvl="0">
              <a:buFont typeface="Wingdings"/>
              <a:buChar char="Ø"/>
            </a:pPr>
            <a:r>
              <a:rPr lang="en-PH" dirty="0" smtClean="0">
                <a:latin typeface="Arial Narrow" pitchFamily="34" charset="0"/>
              </a:rPr>
              <a:t> </a:t>
            </a:r>
            <a:r>
              <a:rPr lang="en-PH" dirty="0" smtClean="0">
                <a:latin typeface="Arial Narrow" pitchFamily="34" charset="0"/>
              </a:rPr>
              <a:t> </a:t>
            </a:r>
            <a:r>
              <a:rPr lang="en-US" dirty="0" smtClean="0">
                <a:latin typeface="Arial Narrow" pitchFamily="34" charset="0"/>
              </a:rPr>
              <a:t>This </a:t>
            </a:r>
            <a:r>
              <a:rPr lang="en-US" dirty="0" smtClean="0">
                <a:latin typeface="Arial Narrow" pitchFamily="34" charset="0"/>
              </a:rPr>
              <a:t>overburden is put into the previously mined (and now empty) strip. </a:t>
            </a:r>
            <a:endParaRPr lang="en-US" dirty="0" smtClean="0">
              <a:latin typeface="Arial Narrow" pitchFamily="34" charset="0"/>
            </a:endParaRPr>
          </a:p>
          <a:p>
            <a:pPr lvl="0"/>
            <a:endParaRPr lang="en-US" sz="1000" dirty="0" smtClean="0">
              <a:latin typeface="Arial Narrow" pitchFamily="34" charset="0"/>
            </a:endParaRPr>
          </a:p>
          <a:p>
            <a:pPr lvl="0">
              <a:buFont typeface="Wingdings"/>
              <a:buChar char="Ø"/>
            </a:pPr>
            <a:r>
              <a:rPr lang="en-PH" dirty="0" smtClean="0">
                <a:latin typeface="Arial Narrow" pitchFamily="34" charset="0"/>
              </a:rPr>
              <a:t> </a:t>
            </a:r>
            <a:r>
              <a:rPr lang="en-PH" dirty="0" smtClean="0">
                <a:latin typeface="Arial Narrow" pitchFamily="34" charset="0"/>
              </a:rPr>
              <a:t> </a:t>
            </a:r>
            <a:r>
              <a:rPr lang="en-US" dirty="0" smtClean="0">
                <a:latin typeface="Arial Narrow" pitchFamily="34" charset="0"/>
              </a:rPr>
              <a:t>When </a:t>
            </a:r>
            <a:r>
              <a:rPr lang="en-US" dirty="0" smtClean="0">
                <a:latin typeface="Arial Narrow" pitchFamily="34" charset="0"/>
              </a:rPr>
              <a:t>all the overburden is removed, the underlying coal seam will be exposed (a </a:t>
            </a:r>
            <a:r>
              <a:rPr lang="en-US" dirty="0" smtClean="0">
                <a:latin typeface="Arial Narrow" pitchFamily="34" charset="0"/>
              </a:rPr>
              <a:t>'block</a:t>
            </a:r>
            <a:r>
              <a:rPr lang="en-US" dirty="0" smtClean="0">
                <a:latin typeface="Arial Narrow" pitchFamily="34" charset="0"/>
              </a:rPr>
              <a:t>' </a:t>
            </a:r>
            <a:r>
              <a:rPr lang="en-US" dirty="0" smtClean="0">
                <a:latin typeface="Arial Narrow" pitchFamily="34" charset="0"/>
              </a:rPr>
              <a:t>of </a:t>
            </a:r>
            <a:r>
              <a:rPr lang="en-US" dirty="0" smtClean="0">
                <a:latin typeface="Arial Narrow" pitchFamily="34" charset="0"/>
              </a:rPr>
              <a:t>coal</a:t>
            </a:r>
            <a:r>
              <a:rPr lang="en-US" dirty="0" smtClean="0">
                <a:latin typeface="Arial Narrow" pitchFamily="34" charset="0"/>
              </a:rPr>
              <a:t>).</a:t>
            </a:r>
          </a:p>
          <a:p>
            <a:pPr lvl="0"/>
            <a:endParaRPr lang="en-US" sz="1000" dirty="0" smtClean="0">
              <a:latin typeface="Arial Narrow" pitchFamily="34" charset="0"/>
            </a:endParaRPr>
          </a:p>
          <a:p>
            <a:pPr lvl="0">
              <a:buFont typeface="Wingdings"/>
              <a:buChar char="Ø"/>
            </a:pPr>
            <a:r>
              <a:rPr lang="en-US" dirty="0" smtClean="0">
                <a:latin typeface="Arial Narrow" pitchFamily="34" charset="0"/>
              </a:rPr>
              <a:t> </a:t>
            </a:r>
            <a:r>
              <a:rPr lang="en-US" dirty="0" smtClean="0">
                <a:latin typeface="Arial Narrow" pitchFamily="34" charset="0"/>
              </a:rPr>
              <a:t> This </a:t>
            </a:r>
            <a:r>
              <a:rPr lang="en-US" dirty="0" smtClean="0">
                <a:latin typeface="Arial Narrow" pitchFamily="34" charset="0"/>
              </a:rPr>
              <a:t>block of coal may be drilled and blasted (if hard) or otherwise loaded onto trucks </a:t>
            </a:r>
            <a:r>
              <a:rPr lang="en-US" dirty="0" smtClean="0">
                <a:latin typeface="Arial Narrow" pitchFamily="34" charset="0"/>
              </a:rPr>
              <a:t>or conveyors 	for transport </a:t>
            </a:r>
            <a:r>
              <a:rPr lang="en-US" dirty="0" smtClean="0">
                <a:latin typeface="Arial Narrow" pitchFamily="34" charset="0"/>
              </a:rPr>
              <a:t>to the coal preparation (or wash) plant. </a:t>
            </a:r>
            <a:endParaRPr lang="en-US" dirty="0" smtClean="0">
              <a:latin typeface="Arial Narrow" pitchFamily="34" charset="0"/>
            </a:endParaRPr>
          </a:p>
          <a:p>
            <a:pPr lvl="0"/>
            <a:endParaRPr lang="en-US" sz="1000" dirty="0" smtClean="0">
              <a:latin typeface="Arial Narrow" pitchFamily="34" charset="0"/>
            </a:endParaRPr>
          </a:p>
          <a:p>
            <a:pPr lvl="0">
              <a:buFont typeface="Wingdings"/>
              <a:buChar char="Ø"/>
            </a:pPr>
            <a:r>
              <a:rPr lang="en-PH" dirty="0" smtClean="0">
                <a:latin typeface="Arial Narrow" pitchFamily="34" charset="0"/>
              </a:rPr>
              <a:t> </a:t>
            </a:r>
            <a:r>
              <a:rPr lang="en-PH" dirty="0" smtClean="0">
                <a:latin typeface="Arial Narrow" pitchFamily="34" charset="0"/>
              </a:rPr>
              <a:t> </a:t>
            </a:r>
            <a:r>
              <a:rPr lang="en-US" dirty="0" smtClean="0">
                <a:latin typeface="Arial Narrow" pitchFamily="34" charset="0"/>
              </a:rPr>
              <a:t>Once </a:t>
            </a:r>
            <a:r>
              <a:rPr lang="en-US" dirty="0" smtClean="0">
                <a:latin typeface="Arial Narrow" pitchFamily="34" charset="0"/>
              </a:rPr>
              <a:t>this strip is empty of coal, the process is repeated with a new strip being created 	next to it. </a:t>
            </a:r>
            <a:endParaRPr lang="en-US" dirty="0" smtClean="0">
              <a:latin typeface="Arial Narrow" pitchFamily="34" charset="0"/>
            </a:endParaRPr>
          </a:p>
          <a:p>
            <a:pPr lvl="0"/>
            <a:endParaRPr lang="en-US" sz="1000" dirty="0" smtClean="0">
              <a:latin typeface="Arial Narrow" pitchFamily="34" charset="0"/>
            </a:endParaRPr>
          </a:p>
          <a:p>
            <a:pPr lvl="0">
              <a:buFont typeface="Wingdings"/>
              <a:buChar char="Ø"/>
            </a:pPr>
            <a:r>
              <a:rPr lang="en-PH" dirty="0" smtClean="0">
                <a:latin typeface="Arial Narrow" pitchFamily="34" charset="0"/>
              </a:rPr>
              <a:t> </a:t>
            </a:r>
            <a:r>
              <a:rPr lang="en-PH" dirty="0" smtClean="0">
                <a:latin typeface="Arial Narrow" pitchFamily="34" charset="0"/>
              </a:rPr>
              <a:t> </a:t>
            </a:r>
            <a:r>
              <a:rPr lang="en-US" dirty="0" smtClean="0">
                <a:latin typeface="Arial Narrow" pitchFamily="34" charset="0"/>
              </a:rPr>
              <a:t>This </a:t>
            </a:r>
            <a:r>
              <a:rPr lang="en-US" dirty="0" smtClean="0">
                <a:latin typeface="Arial Narrow" pitchFamily="34" charset="0"/>
              </a:rPr>
              <a:t>method is most suitable for areas with flat terrain</a:t>
            </a:r>
            <a:r>
              <a:rPr lang="en-US" sz="2000" dirty="0" smtClean="0">
                <a:latin typeface="Arial Narrow" pitchFamily="34" charset="0"/>
              </a:rPr>
              <a:t>.</a:t>
            </a:r>
            <a:endParaRPr lang="en-US" sz="2000" dirty="0">
              <a:solidFill>
                <a:schemeClr val="bg1"/>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7" presetClass="entr" presetSubtype="4"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0" fill="hold"/>
                                        <p:tgtEl>
                                          <p:spTgt spid="5"/>
                                        </p:tgtEl>
                                        <p:attrNameLst>
                                          <p:attrName>ppt_x</p:attrName>
                                        </p:attrNameLst>
                                      </p:cBhvr>
                                      <p:tavLst>
                                        <p:tav tm="0">
                                          <p:val>
                                            <p:strVal val="#ppt_x"/>
                                          </p:val>
                                        </p:tav>
                                        <p:tav tm="100000">
                                          <p:val>
                                            <p:strVal val="#ppt_x"/>
                                          </p:val>
                                        </p:tav>
                                      </p:tavLst>
                                    </p:anim>
                                    <p:anim calcmode="lin" valueType="num">
                                      <p:cBhvr additive="base">
                                        <p:cTn id="22"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upload.wikimedia.org/wikipedia/commons/thumb/4/4e/Cerrejonmine1.png/300px-Cerrejonmine1.png">
            <a:hlinkClick r:id="rId2"/>
          </p:cNvPr>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3" name="Rounded Rectangle 2"/>
          <p:cNvSpPr/>
          <p:nvPr/>
        </p:nvSpPr>
        <p:spPr>
          <a:xfrm>
            <a:off x="381000" y="152400"/>
            <a:ext cx="8458200" cy="533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Contour  Mining</a:t>
            </a: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TextBox 3"/>
          <p:cNvSpPr txBox="1"/>
          <p:nvPr/>
        </p:nvSpPr>
        <p:spPr>
          <a:xfrm>
            <a:off x="152400" y="1066801"/>
            <a:ext cx="8763000" cy="5170646"/>
          </a:xfrm>
          <a:prstGeom prst="rect">
            <a:avLst/>
          </a:prstGeom>
          <a:solidFill>
            <a:schemeClr val="tx2">
              <a:lumMod val="40000"/>
              <a:lumOff val="60000"/>
              <a:alpha val="76000"/>
            </a:schemeClr>
          </a:solidFill>
        </p:spPr>
        <p:txBody>
          <a:bodyPr wrap="square" rtlCol="0">
            <a:spAutoFit/>
          </a:bodyPr>
          <a:lstStyle/>
          <a:p>
            <a:pPr lvl="0"/>
            <a:endParaRPr lang="en-US" dirty="0" smtClean="0">
              <a:latin typeface="Arial Narrow" pitchFamily="34" charset="0"/>
            </a:endParaRPr>
          </a:p>
          <a:p>
            <a:pPr lvl="0">
              <a:buFont typeface="Wingdings"/>
              <a:buChar char="Ø"/>
            </a:pPr>
            <a:r>
              <a:rPr lang="en-US" dirty="0" smtClean="0">
                <a:latin typeface="Arial Narrow" pitchFamily="34" charset="0"/>
              </a:rPr>
              <a:t> The </a:t>
            </a:r>
            <a:r>
              <a:rPr lang="en-US" dirty="0" smtClean="0">
                <a:latin typeface="Arial Narrow" pitchFamily="34" charset="0"/>
              </a:rPr>
              <a:t>contour mining method consists of removing overburden from the seam in a pattern following </a:t>
            </a:r>
            <a:r>
              <a:rPr lang="en-US" dirty="0" smtClean="0">
                <a:latin typeface="Arial Narrow" pitchFamily="34" charset="0"/>
              </a:rPr>
              <a:t>	the </a:t>
            </a:r>
            <a:r>
              <a:rPr lang="en-US" dirty="0" smtClean="0">
                <a:latin typeface="Arial Narrow" pitchFamily="34" charset="0"/>
              </a:rPr>
              <a:t>contours along a ridge or around a hillside</a:t>
            </a:r>
            <a:r>
              <a:rPr lang="en-US" dirty="0" smtClean="0">
                <a:latin typeface="Arial Narrow" pitchFamily="34" charset="0"/>
              </a:rPr>
              <a:t>.</a:t>
            </a:r>
          </a:p>
          <a:p>
            <a:pPr lvl="0"/>
            <a:endParaRPr lang="en-US" sz="1000" dirty="0" smtClean="0">
              <a:latin typeface="Arial Narrow" pitchFamily="34" charset="0"/>
            </a:endParaRPr>
          </a:p>
          <a:p>
            <a:pPr>
              <a:buFont typeface="Wingdings"/>
              <a:buChar char="Ø"/>
            </a:pPr>
            <a:r>
              <a:rPr lang="en-US" dirty="0" smtClean="0">
                <a:latin typeface="Arial Narrow" pitchFamily="34" charset="0"/>
              </a:rPr>
              <a:t>  </a:t>
            </a:r>
            <a:r>
              <a:rPr lang="en-US" dirty="0" smtClean="0">
                <a:latin typeface="Arial Narrow" pitchFamily="34" charset="0"/>
              </a:rPr>
              <a:t>This method is most commonly used in areas with rolling to steep terrain. </a:t>
            </a:r>
            <a:endParaRPr lang="en-US" dirty="0" smtClean="0">
              <a:latin typeface="Arial Narrow" pitchFamily="34" charset="0"/>
            </a:endParaRPr>
          </a:p>
          <a:p>
            <a:endParaRPr lang="en-US" sz="1000" dirty="0" smtClean="0">
              <a:latin typeface="Arial Narrow" pitchFamily="34" charset="0"/>
            </a:endParaRPr>
          </a:p>
          <a:p>
            <a:pPr>
              <a:buFont typeface="Wingdings"/>
              <a:buChar char="Ø"/>
            </a:pPr>
            <a:r>
              <a:rPr lang="en-US" dirty="0" smtClean="0">
                <a:latin typeface="Arial Narrow" pitchFamily="34" charset="0"/>
              </a:rPr>
              <a:t>  </a:t>
            </a:r>
            <a:r>
              <a:rPr lang="en-US" dirty="0" smtClean="0">
                <a:latin typeface="Arial Narrow" pitchFamily="34" charset="0"/>
              </a:rPr>
              <a:t>It was once common to deposit the spoil on the downslope side of the bench thus created, but this </a:t>
            </a:r>
            <a:r>
              <a:rPr lang="en-US" dirty="0" smtClean="0">
                <a:latin typeface="Arial Narrow" pitchFamily="34" charset="0"/>
              </a:rPr>
              <a:t>	method </a:t>
            </a:r>
            <a:r>
              <a:rPr lang="en-US" dirty="0" smtClean="0">
                <a:latin typeface="Arial Narrow" pitchFamily="34" charset="0"/>
              </a:rPr>
              <a:t>of spoil disposal consumed much additional land and created severe landslide and </a:t>
            </a:r>
            <a:r>
              <a:rPr lang="en-US" dirty="0" smtClean="0">
                <a:latin typeface="Arial Narrow" pitchFamily="34" charset="0"/>
              </a:rPr>
              <a:t>	erosion </a:t>
            </a:r>
            <a:r>
              <a:rPr lang="en-US" dirty="0" smtClean="0">
                <a:latin typeface="Arial Narrow" pitchFamily="34" charset="0"/>
              </a:rPr>
              <a:t>problems. </a:t>
            </a:r>
            <a:endParaRPr lang="en-US" dirty="0" smtClean="0">
              <a:latin typeface="Arial Narrow" pitchFamily="34" charset="0"/>
            </a:endParaRPr>
          </a:p>
          <a:p>
            <a:endParaRPr lang="en-US" sz="1000" dirty="0" smtClean="0">
              <a:latin typeface="Arial Narrow" pitchFamily="34" charset="0"/>
            </a:endParaRPr>
          </a:p>
          <a:p>
            <a:pPr>
              <a:buFont typeface="Wingdings"/>
              <a:buChar char="Ø"/>
            </a:pPr>
            <a:r>
              <a:rPr lang="en-PH" dirty="0" smtClean="0">
                <a:latin typeface="Arial Narrow" pitchFamily="34" charset="0"/>
              </a:rPr>
              <a:t> </a:t>
            </a:r>
            <a:r>
              <a:rPr lang="en-US" dirty="0" smtClean="0">
                <a:latin typeface="Arial Narrow" pitchFamily="34" charset="0"/>
              </a:rPr>
              <a:t>To alleviate these problems, a variety of methods were devised to use freshly cut overburden to refill </a:t>
            </a:r>
            <a:r>
              <a:rPr lang="en-US" dirty="0" smtClean="0">
                <a:latin typeface="Arial Narrow" pitchFamily="34" charset="0"/>
              </a:rPr>
              <a:t>	mined-out </a:t>
            </a:r>
            <a:r>
              <a:rPr lang="en-US" dirty="0" smtClean="0">
                <a:latin typeface="Arial Narrow" pitchFamily="34" charset="0"/>
              </a:rPr>
              <a:t>areas. </a:t>
            </a:r>
            <a:endParaRPr lang="en-US" dirty="0" smtClean="0">
              <a:latin typeface="Arial Narrow" pitchFamily="34" charset="0"/>
            </a:endParaRPr>
          </a:p>
          <a:p>
            <a:endParaRPr lang="en-US" sz="1000" dirty="0" smtClean="0">
              <a:latin typeface="Arial Narrow" pitchFamily="34" charset="0"/>
            </a:endParaRPr>
          </a:p>
          <a:p>
            <a:pPr>
              <a:buFont typeface="Wingdings"/>
              <a:buChar char="Ø"/>
            </a:pPr>
            <a:r>
              <a:rPr lang="en-PH" dirty="0" smtClean="0">
                <a:latin typeface="Arial Narrow" pitchFamily="34" charset="0"/>
              </a:rPr>
              <a:t> </a:t>
            </a:r>
            <a:r>
              <a:rPr lang="en-US" dirty="0" smtClean="0">
                <a:latin typeface="Arial Narrow" pitchFamily="34" charset="0"/>
              </a:rPr>
              <a:t>These haul-back or lateral movement methods generally consist of an initial cut with the spoil </a:t>
            </a:r>
            <a:r>
              <a:rPr lang="en-US" dirty="0" smtClean="0">
                <a:latin typeface="Arial Narrow" pitchFamily="34" charset="0"/>
              </a:rPr>
              <a:t>	deposited </a:t>
            </a:r>
            <a:r>
              <a:rPr lang="en-US" dirty="0" smtClean="0">
                <a:latin typeface="Arial Narrow" pitchFamily="34" charset="0"/>
              </a:rPr>
              <a:t>downslope or at some other site and spoil from the second cut refilling the first. </a:t>
            </a:r>
            <a:endParaRPr lang="en-US" dirty="0" smtClean="0">
              <a:latin typeface="Arial Narrow" pitchFamily="34" charset="0"/>
            </a:endParaRPr>
          </a:p>
          <a:p>
            <a:endParaRPr lang="en-US" sz="1000" dirty="0" smtClean="0">
              <a:latin typeface="Arial Narrow" pitchFamily="34" charset="0"/>
            </a:endParaRPr>
          </a:p>
          <a:p>
            <a:pPr>
              <a:buFont typeface="Wingdings"/>
              <a:buChar char="Ø"/>
            </a:pPr>
            <a:r>
              <a:rPr lang="en-PH" dirty="0" smtClean="0">
                <a:latin typeface="Arial Narrow" pitchFamily="34" charset="0"/>
              </a:rPr>
              <a:t> </a:t>
            </a:r>
            <a:r>
              <a:rPr lang="en-US" dirty="0" smtClean="0">
                <a:latin typeface="Arial Narrow" pitchFamily="34" charset="0"/>
              </a:rPr>
              <a:t>A ridge of undisturbed natural material 15 to 20 ft (5–6 m}} wide is often intentionally left at the outer </a:t>
            </a:r>
            <a:r>
              <a:rPr lang="en-US" dirty="0" smtClean="0">
                <a:latin typeface="Arial Narrow" pitchFamily="34" charset="0"/>
              </a:rPr>
              <a:t>	edge </a:t>
            </a:r>
            <a:r>
              <a:rPr lang="en-US" dirty="0" smtClean="0">
                <a:latin typeface="Arial Narrow" pitchFamily="34" charset="0"/>
              </a:rPr>
              <a:t>of the mined area. </a:t>
            </a:r>
            <a:endParaRPr lang="en-US" dirty="0" smtClean="0">
              <a:latin typeface="Arial Narrow" pitchFamily="34" charset="0"/>
            </a:endParaRPr>
          </a:p>
          <a:p>
            <a:endParaRPr lang="en-US" sz="1000" dirty="0" smtClean="0">
              <a:latin typeface="Arial Narrow" pitchFamily="34" charset="0"/>
            </a:endParaRPr>
          </a:p>
          <a:p>
            <a:pPr>
              <a:buFont typeface="Wingdings"/>
              <a:buChar char="Ø"/>
            </a:pPr>
            <a:r>
              <a:rPr lang="en-PH" dirty="0" smtClean="0">
                <a:latin typeface="Arial Narrow" pitchFamily="34" charset="0"/>
              </a:rPr>
              <a:t> </a:t>
            </a:r>
            <a:r>
              <a:rPr lang="en-US" dirty="0" smtClean="0">
                <a:latin typeface="Arial Narrow" pitchFamily="34" charset="0"/>
              </a:rPr>
              <a:t>This barrier adds stability to the reclaimed slope by preventing spoil from slumping or sliding </a:t>
            </a:r>
            <a:r>
              <a:rPr lang="en-US" dirty="0" smtClean="0">
                <a:latin typeface="Arial Narrow" pitchFamily="34" charset="0"/>
              </a:rPr>
              <a:t>	downhill.</a:t>
            </a:r>
            <a:endParaRPr lang="en-US" dirty="0" smtClean="0">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7"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0" fill="hold"/>
                                        <p:tgtEl>
                                          <p:spTgt spid="4"/>
                                        </p:tgtEl>
                                        <p:attrNameLst>
                                          <p:attrName>ppt_x</p:attrName>
                                        </p:attrNameLst>
                                      </p:cBhvr>
                                      <p:tavLst>
                                        <p:tav tm="0">
                                          <p:val>
                                            <p:strVal val="#ppt_x"/>
                                          </p:val>
                                        </p:tav>
                                        <p:tav tm="100000">
                                          <p:val>
                                            <p:strVal val="#ppt_x"/>
                                          </p:val>
                                        </p:tav>
                                      </p:tavLst>
                                    </p:anim>
                                    <p:anim calcmode="lin" valueType="num">
                                      <p:cBhvr additive="base">
                                        <p:cTn id="22"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1" descr="C:\Documents and Settings\Personal\My Documents\3133911337_dfb37de280.jpg"/>
          <p:cNvPicPr>
            <a:picLocks noChangeAspect="1" noChangeArrowheads="1"/>
          </p:cNvPicPr>
          <p:nvPr/>
        </p:nvPicPr>
        <p:blipFill>
          <a:blip r:embed="rId2"/>
          <a:srcRect/>
          <a:stretch>
            <a:fillRect/>
          </a:stretch>
        </p:blipFill>
        <p:spPr bwMode="auto">
          <a:xfrm>
            <a:off x="-1" y="0"/>
            <a:ext cx="9153153" cy="6858000"/>
          </a:xfrm>
          <a:prstGeom prst="rect">
            <a:avLst/>
          </a:prstGeom>
          <a:noFill/>
        </p:spPr>
      </p:pic>
      <p:graphicFrame>
        <p:nvGraphicFramePr>
          <p:cNvPr id="2" name="Table 1"/>
          <p:cNvGraphicFramePr>
            <a:graphicFrameLocks noGrp="1"/>
          </p:cNvGraphicFramePr>
          <p:nvPr/>
        </p:nvGraphicFramePr>
        <p:xfrm>
          <a:off x="304800" y="457200"/>
          <a:ext cx="8534400" cy="6097624"/>
        </p:xfrm>
        <a:graphic>
          <a:graphicData uri="http://schemas.openxmlformats.org/drawingml/2006/table">
            <a:tbl>
              <a:tblPr>
                <a:tableStyleId>{3C2FFA5D-87B4-456A-9821-1D502468CF0F}</a:tableStyleId>
              </a:tblPr>
              <a:tblGrid>
                <a:gridCol w="1460843"/>
                <a:gridCol w="1922162"/>
                <a:gridCol w="1460843"/>
                <a:gridCol w="2306595"/>
                <a:gridCol w="1383957"/>
              </a:tblGrid>
              <a:tr h="1416721">
                <a:tc>
                  <a:txBody>
                    <a:bodyPr/>
                    <a:lstStyle/>
                    <a:p>
                      <a:pPr marL="0" marR="0" algn="ctr">
                        <a:lnSpc>
                          <a:spcPct val="115000"/>
                        </a:lnSpc>
                        <a:spcBef>
                          <a:spcPts val="0"/>
                        </a:spcBef>
                        <a:spcAft>
                          <a:spcPts val="0"/>
                        </a:spcAft>
                      </a:pPr>
                      <a:r>
                        <a:rPr lang="en-US" sz="2400" dirty="0"/>
                        <a:t>Mineral</a:t>
                      </a:r>
                      <a:endParaRPr lang="en-US" sz="2400" dirty="0">
                        <a:latin typeface="Calibri"/>
                        <a:ea typeface="Calibri"/>
                        <a:cs typeface="Times New Roman"/>
                      </a:endParaRPr>
                    </a:p>
                  </a:txBody>
                  <a:tcPr marL="65903" marR="65903" marT="0" marB="0" anchor="ctr">
                    <a:solidFill>
                      <a:schemeClr val="tx2">
                        <a:lumMod val="60000"/>
                        <a:lumOff val="40000"/>
                        <a:alpha val="74000"/>
                      </a:schemeClr>
                    </a:solidFill>
                  </a:tcPr>
                </a:tc>
                <a:tc>
                  <a:txBody>
                    <a:bodyPr/>
                    <a:lstStyle/>
                    <a:p>
                      <a:pPr marL="0" marR="0" algn="ctr">
                        <a:lnSpc>
                          <a:spcPct val="115000"/>
                        </a:lnSpc>
                        <a:spcBef>
                          <a:spcPts val="0"/>
                        </a:spcBef>
                        <a:spcAft>
                          <a:spcPts val="0"/>
                        </a:spcAft>
                      </a:pPr>
                      <a:r>
                        <a:rPr lang="en-US" sz="2400" dirty="0"/>
                        <a:t>Total Production</a:t>
                      </a:r>
                      <a:endParaRPr lang="en-US" sz="2400" dirty="0">
                        <a:latin typeface="Calibri"/>
                        <a:ea typeface="Calibri"/>
                        <a:cs typeface="Times New Roman"/>
                      </a:endParaRPr>
                    </a:p>
                  </a:txBody>
                  <a:tcPr marL="65903" marR="65903" marT="0" marB="0" anchor="ctr">
                    <a:solidFill>
                      <a:schemeClr val="tx2">
                        <a:lumMod val="60000"/>
                        <a:lumOff val="40000"/>
                        <a:alpha val="74000"/>
                      </a:schemeClr>
                    </a:solidFill>
                  </a:tcPr>
                </a:tc>
                <a:tc>
                  <a:txBody>
                    <a:bodyPr/>
                    <a:lstStyle/>
                    <a:p>
                      <a:pPr marL="0" marR="0" algn="ctr">
                        <a:lnSpc>
                          <a:spcPct val="115000"/>
                        </a:lnSpc>
                        <a:spcBef>
                          <a:spcPts val="0"/>
                        </a:spcBef>
                        <a:spcAft>
                          <a:spcPts val="0"/>
                        </a:spcAft>
                      </a:pPr>
                      <a:r>
                        <a:rPr lang="en-US" sz="2400" dirty="0"/>
                        <a:t>Major Countries</a:t>
                      </a:r>
                      <a:endParaRPr lang="en-US" sz="2400" dirty="0">
                        <a:latin typeface="Calibri"/>
                        <a:ea typeface="Calibri"/>
                        <a:cs typeface="Times New Roman"/>
                      </a:endParaRPr>
                    </a:p>
                  </a:txBody>
                  <a:tcPr marL="65903" marR="65903" marT="0" marB="0" anchor="ctr">
                    <a:solidFill>
                      <a:schemeClr val="tx2">
                        <a:lumMod val="60000"/>
                        <a:lumOff val="40000"/>
                        <a:alpha val="74000"/>
                      </a:schemeClr>
                    </a:solidFill>
                  </a:tcPr>
                </a:tc>
                <a:tc>
                  <a:txBody>
                    <a:bodyPr/>
                    <a:lstStyle/>
                    <a:p>
                      <a:pPr marL="0" marR="0" algn="ctr">
                        <a:lnSpc>
                          <a:spcPct val="115000"/>
                        </a:lnSpc>
                        <a:spcBef>
                          <a:spcPts val="0"/>
                        </a:spcBef>
                        <a:spcAft>
                          <a:spcPts val="0"/>
                        </a:spcAft>
                      </a:pPr>
                      <a:r>
                        <a:rPr lang="en-US" sz="2400" dirty="0"/>
                        <a:t>Major Companies</a:t>
                      </a:r>
                      <a:endParaRPr lang="en-US" sz="2400" dirty="0">
                        <a:latin typeface="Calibri"/>
                        <a:ea typeface="Calibri"/>
                        <a:cs typeface="Times New Roman"/>
                      </a:endParaRPr>
                    </a:p>
                  </a:txBody>
                  <a:tcPr marL="65903" marR="65903" marT="0" marB="0" anchor="ctr">
                    <a:solidFill>
                      <a:schemeClr val="tx2">
                        <a:lumMod val="60000"/>
                        <a:lumOff val="40000"/>
                        <a:alpha val="74000"/>
                      </a:schemeClr>
                    </a:solidFill>
                  </a:tcPr>
                </a:tc>
                <a:tc>
                  <a:txBody>
                    <a:bodyPr/>
                    <a:lstStyle/>
                    <a:p>
                      <a:pPr marL="0" marR="0" algn="ctr">
                        <a:lnSpc>
                          <a:spcPct val="115000"/>
                        </a:lnSpc>
                        <a:spcBef>
                          <a:spcPts val="0"/>
                        </a:spcBef>
                        <a:spcAft>
                          <a:spcPts val="0"/>
                        </a:spcAft>
                      </a:pPr>
                      <a:r>
                        <a:rPr lang="en-US" sz="2400" dirty="0"/>
                        <a:t>Key Uses</a:t>
                      </a:r>
                      <a:endParaRPr lang="en-US" sz="2400" dirty="0">
                        <a:latin typeface="Calibri"/>
                        <a:ea typeface="Calibri"/>
                        <a:cs typeface="Times New Roman"/>
                      </a:endParaRPr>
                    </a:p>
                  </a:txBody>
                  <a:tcPr marL="65903" marR="65903" marT="0" marB="0" anchor="ctr">
                    <a:solidFill>
                      <a:schemeClr val="tx2">
                        <a:lumMod val="60000"/>
                        <a:lumOff val="40000"/>
                        <a:alpha val="74000"/>
                      </a:schemeClr>
                    </a:solidFill>
                  </a:tcPr>
                </a:tc>
              </a:tr>
              <a:tr h="1416721">
                <a:tc>
                  <a:txBody>
                    <a:bodyPr/>
                    <a:lstStyle/>
                    <a:p>
                      <a:pPr marL="0" marR="0" algn="ctr">
                        <a:lnSpc>
                          <a:spcPct val="115000"/>
                        </a:lnSpc>
                        <a:spcBef>
                          <a:spcPts val="0"/>
                        </a:spcBef>
                        <a:spcAft>
                          <a:spcPts val="0"/>
                        </a:spcAft>
                      </a:pPr>
                      <a:r>
                        <a:rPr lang="en-US" sz="2000"/>
                        <a:t>Manganese</a:t>
                      </a:r>
                      <a:endParaRPr lang="en-US" sz="200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dirty="0"/>
                        <a:t>9.6 million tons (2009)</a:t>
                      </a:r>
                      <a:endParaRPr lang="en-US" sz="2000" dirty="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dirty="0"/>
                        <a:t>China</a:t>
                      </a:r>
                    </a:p>
                    <a:p>
                      <a:pPr marL="0" marR="0" algn="ctr">
                        <a:lnSpc>
                          <a:spcPct val="115000"/>
                        </a:lnSpc>
                        <a:spcBef>
                          <a:spcPts val="0"/>
                        </a:spcBef>
                        <a:spcAft>
                          <a:spcPts val="0"/>
                        </a:spcAft>
                      </a:pPr>
                      <a:r>
                        <a:rPr lang="en-US" sz="2000" dirty="0"/>
                        <a:t>South Africa</a:t>
                      </a:r>
                      <a:endParaRPr lang="en-US" sz="2000" dirty="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dirty="0"/>
                        <a:t>Samancor</a:t>
                      </a:r>
                    </a:p>
                    <a:p>
                      <a:pPr marL="0" marR="0" algn="ctr">
                        <a:lnSpc>
                          <a:spcPct val="115000"/>
                        </a:lnSpc>
                        <a:spcBef>
                          <a:spcPts val="0"/>
                        </a:spcBef>
                        <a:spcAft>
                          <a:spcPts val="0"/>
                        </a:spcAft>
                      </a:pPr>
                      <a:r>
                        <a:rPr lang="en-US" sz="2000" dirty="0"/>
                        <a:t>Assmang</a:t>
                      </a:r>
                    </a:p>
                    <a:p>
                      <a:pPr marL="0" marR="0" algn="ctr">
                        <a:lnSpc>
                          <a:spcPct val="115000"/>
                        </a:lnSpc>
                        <a:spcBef>
                          <a:spcPts val="0"/>
                        </a:spcBef>
                        <a:spcAft>
                          <a:spcPts val="0"/>
                        </a:spcAft>
                      </a:pPr>
                      <a:r>
                        <a:rPr lang="en-US" sz="2000" dirty="0"/>
                        <a:t>Comilog</a:t>
                      </a:r>
                      <a:endParaRPr lang="en-US" sz="2000" dirty="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a:t>Ferroalloys</a:t>
                      </a:r>
                      <a:endParaRPr lang="en-US" sz="2000">
                        <a:latin typeface="Calibri"/>
                        <a:ea typeface="Calibri"/>
                        <a:cs typeface="Times New Roman"/>
                      </a:endParaRPr>
                    </a:p>
                  </a:txBody>
                  <a:tcPr marL="65903" marR="65903" marT="0" marB="0" anchor="ctr"/>
                </a:tc>
              </a:tr>
              <a:tr h="1416721">
                <a:tc>
                  <a:txBody>
                    <a:bodyPr/>
                    <a:lstStyle/>
                    <a:p>
                      <a:pPr marL="0" marR="0" algn="ctr">
                        <a:lnSpc>
                          <a:spcPct val="115000"/>
                        </a:lnSpc>
                        <a:spcBef>
                          <a:spcPts val="0"/>
                        </a:spcBef>
                        <a:spcAft>
                          <a:spcPts val="0"/>
                        </a:spcAft>
                      </a:pPr>
                      <a:r>
                        <a:rPr lang="en-US" sz="2000"/>
                        <a:t>Phosphate</a:t>
                      </a:r>
                      <a:endParaRPr lang="en-US" sz="200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a:t>158 million tons (2009)</a:t>
                      </a:r>
                      <a:endParaRPr lang="en-US" sz="200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a:t>China</a:t>
                      </a:r>
                    </a:p>
                    <a:p>
                      <a:pPr marL="0" marR="0" algn="ctr">
                        <a:lnSpc>
                          <a:spcPct val="115000"/>
                        </a:lnSpc>
                        <a:spcBef>
                          <a:spcPts val="0"/>
                        </a:spcBef>
                        <a:spcAft>
                          <a:spcPts val="0"/>
                        </a:spcAft>
                      </a:pPr>
                      <a:r>
                        <a:rPr lang="en-US" sz="2000"/>
                        <a:t>U.S.A.</a:t>
                      </a:r>
                    </a:p>
                    <a:p>
                      <a:pPr marL="0" marR="0" algn="ctr">
                        <a:lnSpc>
                          <a:spcPct val="115000"/>
                        </a:lnSpc>
                        <a:spcBef>
                          <a:spcPts val="0"/>
                        </a:spcBef>
                        <a:spcAft>
                          <a:spcPts val="0"/>
                        </a:spcAft>
                      </a:pPr>
                      <a:r>
                        <a:rPr lang="en-US" sz="2000"/>
                        <a:t>Morocco</a:t>
                      </a:r>
                      <a:endParaRPr lang="en-US" sz="200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dirty="0"/>
                        <a:t>Potash Corp. of </a:t>
                      </a:r>
                      <a:r>
                        <a:rPr lang="en-US" sz="2000" dirty="0" smtClean="0"/>
                        <a:t>Saskatchewan</a:t>
                      </a:r>
                      <a:endParaRPr lang="en-US" sz="2000" dirty="0"/>
                    </a:p>
                    <a:p>
                      <a:pPr marL="0" marR="0" algn="ctr">
                        <a:lnSpc>
                          <a:spcPct val="115000"/>
                        </a:lnSpc>
                        <a:spcBef>
                          <a:spcPts val="0"/>
                        </a:spcBef>
                        <a:spcAft>
                          <a:spcPts val="0"/>
                        </a:spcAft>
                      </a:pPr>
                      <a:r>
                        <a:rPr lang="en-US" sz="2000" dirty="0"/>
                        <a:t>OCP</a:t>
                      </a:r>
                      <a:endParaRPr lang="en-US" sz="2000" dirty="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dirty="0"/>
                        <a:t>Fertilizer applications</a:t>
                      </a:r>
                      <a:endParaRPr lang="en-US" sz="2000" dirty="0">
                        <a:latin typeface="Calibri"/>
                        <a:ea typeface="Calibri"/>
                        <a:cs typeface="Times New Roman"/>
                      </a:endParaRPr>
                    </a:p>
                  </a:txBody>
                  <a:tcPr marL="65903" marR="65903" marT="0" marB="0" anchor="ctr"/>
                </a:tc>
              </a:tr>
              <a:tr h="1847461">
                <a:tc>
                  <a:txBody>
                    <a:bodyPr/>
                    <a:lstStyle/>
                    <a:p>
                      <a:pPr marL="0" marR="0" algn="ctr">
                        <a:lnSpc>
                          <a:spcPct val="115000"/>
                        </a:lnSpc>
                        <a:spcBef>
                          <a:spcPts val="0"/>
                        </a:spcBef>
                        <a:spcAft>
                          <a:spcPts val="0"/>
                        </a:spcAft>
                      </a:pPr>
                      <a:r>
                        <a:rPr lang="en-US" sz="2000"/>
                        <a:t>Coal</a:t>
                      </a:r>
                      <a:endParaRPr lang="en-US" sz="200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a:t>5845 million tons (2008)</a:t>
                      </a:r>
                      <a:endParaRPr lang="en-US" sz="200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a:t>U.S.A.</a:t>
                      </a:r>
                    </a:p>
                    <a:p>
                      <a:pPr marL="0" marR="0" algn="ctr">
                        <a:lnSpc>
                          <a:spcPct val="115000"/>
                        </a:lnSpc>
                        <a:spcBef>
                          <a:spcPts val="0"/>
                        </a:spcBef>
                        <a:spcAft>
                          <a:spcPts val="0"/>
                        </a:spcAft>
                      </a:pPr>
                      <a:r>
                        <a:rPr lang="en-US" sz="2000"/>
                        <a:t>China</a:t>
                      </a:r>
                    </a:p>
                    <a:p>
                      <a:pPr marL="0" marR="0" algn="ctr">
                        <a:lnSpc>
                          <a:spcPct val="115000"/>
                        </a:lnSpc>
                        <a:spcBef>
                          <a:spcPts val="0"/>
                        </a:spcBef>
                        <a:spcAft>
                          <a:spcPts val="0"/>
                        </a:spcAft>
                      </a:pPr>
                      <a:r>
                        <a:rPr lang="en-US" sz="2000"/>
                        <a:t>India</a:t>
                      </a:r>
                      <a:endParaRPr lang="en-US" sz="200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dirty="0"/>
                        <a:t>China Coal Energy Co.</a:t>
                      </a:r>
                    </a:p>
                    <a:p>
                      <a:pPr marL="0" marR="0" algn="ctr">
                        <a:lnSpc>
                          <a:spcPct val="115000"/>
                        </a:lnSpc>
                        <a:spcBef>
                          <a:spcPts val="0"/>
                        </a:spcBef>
                        <a:spcAft>
                          <a:spcPts val="0"/>
                        </a:spcAft>
                      </a:pPr>
                      <a:r>
                        <a:rPr lang="en-US" sz="2000" dirty="0"/>
                        <a:t>BHP Billiton</a:t>
                      </a:r>
                    </a:p>
                    <a:p>
                      <a:pPr marL="0" marR="0" algn="ctr">
                        <a:lnSpc>
                          <a:spcPct val="115000"/>
                        </a:lnSpc>
                        <a:spcBef>
                          <a:spcPts val="0"/>
                        </a:spcBef>
                        <a:spcAft>
                          <a:spcPts val="0"/>
                        </a:spcAft>
                      </a:pPr>
                      <a:r>
                        <a:rPr lang="en-US" sz="2000" dirty="0"/>
                        <a:t>Anglo Coal</a:t>
                      </a:r>
                    </a:p>
                    <a:p>
                      <a:pPr marL="0" marR="0" algn="ctr">
                        <a:lnSpc>
                          <a:spcPct val="115000"/>
                        </a:lnSpc>
                        <a:spcBef>
                          <a:spcPts val="0"/>
                        </a:spcBef>
                        <a:spcAft>
                          <a:spcPts val="0"/>
                        </a:spcAft>
                      </a:pPr>
                      <a:r>
                        <a:rPr lang="en-US" sz="2000" dirty="0"/>
                        <a:t>Coal India</a:t>
                      </a:r>
                      <a:endParaRPr lang="en-US" sz="2000" dirty="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dirty="0"/>
                        <a:t>Energy generation</a:t>
                      </a:r>
                      <a:endParaRPr lang="en-US" sz="2000" dirty="0">
                        <a:latin typeface="Calibri"/>
                        <a:ea typeface="Calibri"/>
                        <a:cs typeface="Times New Roman"/>
                      </a:endParaRPr>
                    </a:p>
                  </a:txBody>
                  <a:tcPr marL="65903" marR="65903" marT="0" marB="0"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8193"/>
                                        </p:tgtEl>
                                        <p:attrNameLst>
                                          <p:attrName>style.visibility</p:attrName>
                                        </p:attrNameLst>
                                      </p:cBhvr>
                                      <p:to>
                                        <p:strVal val="visible"/>
                                      </p:to>
                                    </p:set>
                                    <p:anim calcmode="lin" valueType="num">
                                      <p:cBhvr>
                                        <p:cTn id="7" dur="5000" fill="hold"/>
                                        <p:tgtEl>
                                          <p:spTgt spid="8193"/>
                                        </p:tgtEl>
                                        <p:attrNameLst>
                                          <p:attrName>ppt_h</p:attrName>
                                        </p:attrNameLst>
                                      </p:cBhvr>
                                      <p:tavLst>
                                        <p:tav tm="0">
                                          <p:val>
                                            <p:strVal val="#ppt_h/20"/>
                                          </p:val>
                                        </p:tav>
                                        <p:tav tm="50000">
                                          <p:val>
                                            <p:strVal val="#ppt_h/20"/>
                                          </p:val>
                                        </p:tav>
                                        <p:tav tm="100000">
                                          <p:val>
                                            <p:strVal val="#ppt_h"/>
                                          </p:val>
                                        </p:tav>
                                      </p:tavLst>
                                    </p:anim>
                                    <p:anim calcmode="lin" valueType="num">
                                      <p:cBhvr>
                                        <p:cTn id="8" dur="5000" fill="hold"/>
                                        <p:tgtEl>
                                          <p:spTgt spid="8193"/>
                                        </p:tgtEl>
                                        <p:attrNameLst>
                                          <p:attrName>ppt_w</p:attrName>
                                        </p:attrNameLst>
                                      </p:cBhvr>
                                      <p:tavLst>
                                        <p:tav tm="0">
                                          <p:val>
                                            <p:strVal val="#ppt_w+.3"/>
                                          </p:val>
                                        </p:tav>
                                        <p:tav tm="50000">
                                          <p:val>
                                            <p:strVal val="#ppt_w+.3"/>
                                          </p:val>
                                        </p:tav>
                                        <p:tav tm="100000">
                                          <p:val>
                                            <p:strVal val="#ppt_w"/>
                                          </p:val>
                                        </p:tav>
                                      </p:tavLst>
                                    </p:anim>
                                    <p:anim calcmode="lin" valueType="num">
                                      <p:cBhvr>
                                        <p:cTn id="9" dur="5000" fill="hold"/>
                                        <p:tgtEl>
                                          <p:spTgt spid="8193"/>
                                        </p:tgtEl>
                                        <p:attrNameLst>
                                          <p:attrName>ppt_x</p:attrName>
                                        </p:attrNameLst>
                                      </p:cBhvr>
                                      <p:tavLst>
                                        <p:tav tm="0">
                                          <p:val>
                                            <p:strVal val="#ppt_x-.3"/>
                                          </p:val>
                                        </p:tav>
                                        <p:tav tm="50000">
                                          <p:val>
                                            <p:strVal val="#ppt_x"/>
                                          </p:val>
                                        </p:tav>
                                        <p:tav tm="100000">
                                          <p:val>
                                            <p:strVal val="#ppt_x"/>
                                          </p:val>
                                        </p:tav>
                                      </p:tavLst>
                                    </p:anim>
                                    <p:anim calcmode="lin" valueType="num">
                                      <p:cBhvr>
                                        <p:cTn id="10" dur="5000" fill="hold"/>
                                        <p:tgtEl>
                                          <p:spTgt spid="8193"/>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3000" fill="hold"/>
                                        <p:tgtEl>
                                          <p:spTgt spid="2"/>
                                        </p:tgtEl>
                                        <p:attrNameLst>
                                          <p:attrName>ppt_x</p:attrName>
                                        </p:attrNameLst>
                                      </p:cBhvr>
                                      <p:tavLst>
                                        <p:tav tm="0">
                                          <p:val>
                                            <p:strVal val="#ppt_x-.2"/>
                                          </p:val>
                                        </p:tav>
                                        <p:tav tm="100000">
                                          <p:val>
                                            <p:strVal val="#ppt_x"/>
                                          </p:val>
                                        </p:tav>
                                      </p:tavLst>
                                    </p:anim>
                                    <p:anim calcmode="lin" valueType="num">
                                      <p:cBhvr>
                                        <p:cTn id="16" dur="3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upload.wikimedia.org/wikipedia/commons/thumb/4/4e/Cerrejonmine1.png/300px-Cerrejonmine1.png">
            <a:hlinkClick r:id="rId2"/>
          </p:cNvPr>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3" name="Rounded Rectangle 2"/>
          <p:cNvSpPr/>
          <p:nvPr/>
        </p:nvSpPr>
        <p:spPr>
          <a:xfrm>
            <a:off x="304800" y="609600"/>
            <a:ext cx="8458200" cy="533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Contour  Mining limitations</a:t>
            </a: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TextBox 3"/>
          <p:cNvSpPr txBox="1"/>
          <p:nvPr/>
        </p:nvSpPr>
        <p:spPr>
          <a:xfrm>
            <a:off x="228600" y="1752600"/>
            <a:ext cx="8610600" cy="4524315"/>
          </a:xfrm>
          <a:prstGeom prst="rect">
            <a:avLst/>
          </a:prstGeom>
          <a:solidFill>
            <a:schemeClr val="tx2">
              <a:lumMod val="40000"/>
              <a:lumOff val="60000"/>
              <a:alpha val="76000"/>
            </a:schemeClr>
          </a:solidFill>
        </p:spPr>
        <p:txBody>
          <a:bodyPr wrap="square" rtlCol="0">
            <a:spAutoFit/>
          </a:bodyPr>
          <a:lstStyle/>
          <a:p>
            <a:pPr>
              <a:buFont typeface="Wingdings" pitchFamily="2" charset="2"/>
              <a:buChar char="Ø"/>
            </a:pPr>
            <a:r>
              <a:rPr lang="en-US" sz="2400" dirty="0" smtClean="0">
                <a:latin typeface="Arial Narrow" pitchFamily="34" charset="0"/>
              </a:rPr>
              <a:t>   The </a:t>
            </a:r>
            <a:r>
              <a:rPr lang="en-US" sz="2400" dirty="0" smtClean="0">
                <a:latin typeface="Arial Narrow" pitchFamily="34" charset="0"/>
              </a:rPr>
              <a:t>limitations on contour strip mining are both economic and technical</a:t>
            </a:r>
            <a:r>
              <a:rPr lang="en-US" sz="2400" dirty="0" smtClean="0">
                <a:latin typeface="Arial Narrow" pitchFamily="34" charset="0"/>
              </a:rPr>
              <a:t>.</a:t>
            </a:r>
          </a:p>
          <a:p>
            <a:endParaRPr lang="en-US" sz="2400" dirty="0" smtClean="0">
              <a:latin typeface="Arial Narrow" pitchFamily="34" charset="0"/>
            </a:endParaRPr>
          </a:p>
          <a:p>
            <a:pPr>
              <a:buFont typeface="Wingdings" pitchFamily="2" charset="2"/>
              <a:buChar char="Ø"/>
            </a:pPr>
            <a:r>
              <a:rPr lang="en-US" sz="2400" dirty="0" smtClean="0">
                <a:latin typeface="Arial Narrow" pitchFamily="34" charset="0"/>
              </a:rPr>
              <a:t>   When </a:t>
            </a:r>
            <a:r>
              <a:rPr lang="en-US" sz="2400" dirty="0" smtClean="0">
                <a:latin typeface="Arial Narrow" pitchFamily="34" charset="0"/>
              </a:rPr>
              <a:t>the operation reaches a predetermined stripping ratio (tons of </a:t>
            </a:r>
            <a:r>
              <a:rPr lang="en-US" sz="2400" dirty="0" smtClean="0">
                <a:latin typeface="Arial Narrow" pitchFamily="34" charset="0"/>
              </a:rPr>
              <a:t>	overburden/tons of </a:t>
            </a:r>
            <a:r>
              <a:rPr lang="en-US" sz="2400" dirty="0" smtClean="0">
                <a:latin typeface="Arial Narrow" pitchFamily="34" charset="0"/>
              </a:rPr>
              <a:t>coal), it is not profitable to continue. </a:t>
            </a:r>
          </a:p>
          <a:p>
            <a:pPr>
              <a:buFont typeface="Wingdings" pitchFamily="2" charset="2"/>
              <a:buChar char="Ø"/>
            </a:pPr>
            <a:endParaRPr lang="en-US" sz="2400" dirty="0" smtClean="0">
              <a:latin typeface="Arial Narrow" pitchFamily="34" charset="0"/>
            </a:endParaRPr>
          </a:p>
          <a:p>
            <a:pPr>
              <a:buFont typeface="Wingdings"/>
              <a:buChar char="Ø"/>
            </a:pPr>
            <a:r>
              <a:rPr lang="en-US" sz="2400" dirty="0" smtClean="0">
                <a:latin typeface="Arial Narrow" pitchFamily="34" charset="0"/>
              </a:rPr>
              <a:t>   Depending </a:t>
            </a:r>
            <a:r>
              <a:rPr lang="en-US" sz="2400" dirty="0" smtClean="0">
                <a:latin typeface="Arial Narrow" pitchFamily="34" charset="0"/>
              </a:rPr>
              <a:t>on the equipment available, it may not be technically </a:t>
            </a:r>
            <a:r>
              <a:rPr lang="en-US" sz="2400" dirty="0" smtClean="0">
                <a:latin typeface="Arial Narrow" pitchFamily="34" charset="0"/>
              </a:rPr>
              <a:t>	feasible </a:t>
            </a:r>
            <a:r>
              <a:rPr lang="en-US" sz="2400" dirty="0" smtClean="0">
                <a:latin typeface="Arial Narrow" pitchFamily="34" charset="0"/>
              </a:rPr>
              <a:t>to exceed </a:t>
            </a:r>
            <a:r>
              <a:rPr lang="en-US" sz="2400" dirty="0" smtClean="0">
                <a:latin typeface="Arial Narrow" pitchFamily="34" charset="0"/>
              </a:rPr>
              <a:t>a certain </a:t>
            </a:r>
            <a:r>
              <a:rPr lang="en-US" sz="2400" dirty="0" smtClean="0">
                <a:latin typeface="Arial Narrow" pitchFamily="34" charset="0"/>
              </a:rPr>
              <a:t>height of high wall. </a:t>
            </a:r>
            <a:endParaRPr lang="en-US" sz="2400" dirty="0" smtClean="0">
              <a:latin typeface="Arial Narrow" pitchFamily="34" charset="0"/>
            </a:endParaRPr>
          </a:p>
          <a:p>
            <a:endParaRPr lang="en-US" sz="2400" dirty="0" smtClean="0">
              <a:latin typeface="Arial Narrow" pitchFamily="34" charset="0"/>
            </a:endParaRPr>
          </a:p>
          <a:p>
            <a:pPr>
              <a:buFont typeface="Wingdings"/>
              <a:buChar char="Ø"/>
            </a:pPr>
            <a:r>
              <a:rPr lang="en-US" sz="2400" dirty="0" smtClean="0">
                <a:latin typeface="Arial Narrow" pitchFamily="34" charset="0"/>
              </a:rPr>
              <a:t>   At </a:t>
            </a:r>
            <a:r>
              <a:rPr lang="en-US" sz="2400" dirty="0" smtClean="0">
                <a:latin typeface="Arial Narrow" pitchFamily="34" charset="0"/>
              </a:rPr>
              <a:t>this point, it is possible to produce more coal with the augering </a:t>
            </a:r>
            <a:r>
              <a:rPr lang="en-US" sz="2400" dirty="0" smtClean="0">
                <a:latin typeface="Arial Narrow" pitchFamily="34" charset="0"/>
              </a:rPr>
              <a:t>	method </a:t>
            </a:r>
            <a:r>
              <a:rPr lang="en-US" sz="2400" dirty="0" smtClean="0">
                <a:latin typeface="Arial Narrow" pitchFamily="34" charset="0"/>
              </a:rPr>
              <a:t>in which </a:t>
            </a:r>
            <a:r>
              <a:rPr lang="en-US" sz="2400" dirty="0" smtClean="0">
                <a:latin typeface="Arial Narrow" pitchFamily="34" charset="0"/>
              </a:rPr>
              <a:t>spiral </a:t>
            </a:r>
            <a:r>
              <a:rPr lang="en-US" sz="2400" dirty="0" smtClean="0">
                <a:latin typeface="Arial Narrow" pitchFamily="34" charset="0"/>
              </a:rPr>
              <a:t>drills bore tunnels into a high wall laterally </a:t>
            </a:r>
            <a:r>
              <a:rPr lang="en-US" sz="2400" dirty="0" smtClean="0">
                <a:latin typeface="Arial Narrow" pitchFamily="34" charset="0"/>
              </a:rPr>
              <a:t>	from </a:t>
            </a:r>
            <a:r>
              <a:rPr lang="en-US" sz="2400" dirty="0" smtClean="0">
                <a:latin typeface="Arial Narrow" pitchFamily="34" charset="0"/>
              </a:rPr>
              <a:t>the bench to extract coal </a:t>
            </a:r>
            <a:r>
              <a:rPr lang="en-US" sz="2400" dirty="0" smtClean="0">
                <a:latin typeface="Arial Narrow" pitchFamily="34" charset="0"/>
              </a:rPr>
              <a:t>without </a:t>
            </a:r>
            <a:r>
              <a:rPr lang="en-US" sz="2400" dirty="0" smtClean="0">
                <a:latin typeface="Arial Narrow" pitchFamily="34" charset="0"/>
              </a:rPr>
              <a:t>removing the overburden.</a:t>
            </a:r>
          </a:p>
          <a:p>
            <a:pPr lvl="0"/>
            <a:endParaRPr lang="en-US" sz="2400" dirty="0" smtClean="0">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7"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0" fill="hold"/>
                                        <p:tgtEl>
                                          <p:spTgt spid="4"/>
                                        </p:tgtEl>
                                        <p:attrNameLst>
                                          <p:attrName>ppt_x</p:attrName>
                                        </p:attrNameLst>
                                      </p:cBhvr>
                                      <p:tavLst>
                                        <p:tav tm="0">
                                          <p:val>
                                            <p:strVal val="#ppt_x"/>
                                          </p:val>
                                        </p:tav>
                                        <p:tav tm="100000">
                                          <p:val>
                                            <p:strVal val="#ppt_x"/>
                                          </p:val>
                                        </p:tav>
                                      </p:tavLst>
                                    </p:anim>
                                    <p:anim calcmode="lin" valueType="num">
                                      <p:cBhvr additive="base">
                                        <p:cTn id="22"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upload.wikimedia.org/wikipedia/commons/thumb/4/4e/Cerrejonmine1.png/300px-Cerrejonmine1.png">
            <a:hlinkClick r:id="rId2"/>
          </p:cNvPr>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3" name="Rounded Rectangle 2"/>
          <p:cNvSpPr/>
          <p:nvPr/>
        </p:nvSpPr>
        <p:spPr>
          <a:xfrm>
            <a:off x="381000" y="152400"/>
            <a:ext cx="8458200" cy="533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Mountaintop  removal  Mining</a:t>
            </a: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TextBox 3"/>
          <p:cNvSpPr txBox="1"/>
          <p:nvPr/>
        </p:nvSpPr>
        <p:spPr>
          <a:xfrm>
            <a:off x="228600" y="914400"/>
            <a:ext cx="8763000" cy="5524589"/>
          </a:xfrm>
          <a:prstGeom prst="rect">
            <a:avLst/>
          </a:prstGeom>
          <a:solidFill>
            <a:schemeClr val="tx2">
              <a:lumMod val="40000"/>
              <a:lumOff val="60000"/>
              <a:alpha val="76000"/>
            </a:schemeClr>
          </a:solidFill>
        </p:spPr>
        <p:txBody>
          <a:bodyPr wrap="square" rtlCol="0">
            <a:spAutoFit/>
          </a:bodyPr>
          <a:lstStyle/>
          <a:p>
            <a:pPr>
              <a:buFont typeface="Wingdings" pitchFamily="2" charset="2"/>
              <a:buChar char="Ø"/>
            </a:pPr>
            <a:endParaRPr lang="en-US" sz="800" dirty="0" smtClean="0">
              <a:latin typeface="Arial Narrow" pitchFamily="34" charset="0"/>
            </a:endParaRPr>
          </a:p>
          <a:p>
            <a:pPr>
              <a:buFont typeface="Wingdings" pitchFamily="2" charset="2"/>
              <a:buChar char="Ø"/>
            </a:pPr>
            <a:r>
              <a:rPr lang="en-US" dirty="0" smtClean="0">
                <a:latin typeface="Arial Narrow" pitchFamily="34" charset="0"/>
              </a:rPr>
              <a:t>  </a:t>
            </a:r>
            <a:r>
              <a:rPr lang="en-US" sz="2400" dirty="0" smtClean="0">
                <a:latin typeface="Arial Narrow" pitchFamily="34" charset="0"/>
              </a:rPr>
              <a:t>Mountaintop </a:t>
            </a:r>
            <a:r>
              <a:rPr lang="en-US" sz="2400" dirty="0" smtClean="0">
                <a:latin typeface="Arial Narrow" pitchFamily="34" charset="0"/>
              </a:rPr>
              <a:t>coal mining is a surface mining practice involving removal of </a:t>
            </a:r>
            <a:r>
              <a:rPr lang="en-US" sz="2400" dirty="0" smtClean="0">
                <a:latin typeface="Arial Narrow" pitchFamily="34" charset="0"/>
              </a:rPr>
              <a:t>	mountaintops </a:t>
            </a:r>
            <a:r>
              <a:rPr lang="en-US" sz="2400" dirty="0" smtClean="0">
                <a:latin typeface="Arial Narrow" pitchFamily="34" charset="0"/>
              </a:rPr>
              <a:t>to expose </a:t>
            </a:r>
            <a:r>
              <a:rPr lang="en-US" sz="2400" dirty="0" smtClean="0">
                <a:latin typeface="Arial Narrow" pitchFamily="34" charset="0"/>
              </a:rPr>
              <a:t>	coal </a:t>
            </a:r>
            <a:r>
              <a:rPr lang="en-US" sz="2400" dirty="0" smtClean="0">
                <a:latin typeface="Arial Narrow" pitchFamily="34" charset="0"/>
              </a:rPr>
              <a:t>seams, and disposing of associated </a:t>
            </a:r>
            <a:r>
              <a:rPr lang="en-US" sz="2400" dirty="0" smtClean="0">
                <a:latin typeface="Arial Narrow" pitchFamily="34" charset="0"/>
              </a:rPr>
              <a:t>	mining </a:t>
            </a:r>
            <a:r>
              <a:rPr lang="en-US" sz="2400" dirty="0" smtClean="0">
                <a:latin typeface="Arial Narrow" pitchFamily="34" charset="0"/>
              </a:rPr>
              <a:t>overburden in adjacent "valley fills." </a:t>
            </a:r>
            <a:endParaRPr lang="en-US" sz="2400" dirty="0" smtClean="0">
              <a:latin typeface="Arial Narrow" pitchFamily="34" charset="0"/>
            </a:endParaRPr>
          </a:p>
          <a:p>
            <a:endParaRPr lang="en-US" sz="2400" dirty="0" smtClean="0">
              <a:latin typeface="Arial Narrow" pitchFamily="34" charset="0"/>
            </a:endParaRPr>
          </a:p>
          <a:p>
            <a:pPr>
              <a:buFont typeface="Wingdings" pitchFamily="2" charset="2"/>
              <a:buChar char="Ø"/>
            </a:pPr>
            <a:r>
              <a:rPr lang="en-PH" sz="2400" dirty="0" smtClean="0">
                <a:latin typeface="Arial Narrow" pitchFamily="34" charset="0"/>
              </a:rPr>
              <a:t>  </a:t>
            </a:r>
            <a:r>
              <a:rPr lang="en-US" sz="2400" dirty="0" smtClean="0">
                <a:latin typeface="Arial Narrow" pitchFamily="34" charset="0"/>
              </a:rPr>
              <a:t>Valley </a:t>
            </a:r>
            <a:r>
              <a:rPr lang="en-US" sz="2400" dirty="0" smtClean="0">
                <a:latin typeface="Arial Narrow" pitchFamily="34" charset="0"/>
              </a:rPr>
              <a:t>fills occur in steep terrain where there are limited disposal </a:t>
            </a:r>
            <a:r>
              <a:rPr lang="en-US" sz="2400" dirty="0" smtClean="0">
                <a:latin typeface="Arial Narrow" pitchFamily="34" charset="0"/>
              </a:rPr>
              <a:t>	alternatives</a:t>
            </a:r>
            <a:r>
              <a:rPr lang="en-US" sz="2400" dirty="0" smtClean="0">
                <a:latin typeface="Arial Narrow" pitchFamily="34" charset="0"/>
              </a:rPr>
              <a:t>. </a:t>
            </a:r>
            <a:endParaRPr lang="en-US" sz="2400" dirty="0" smtClean="0">
              <a:latin typeface="Arial Narrow" pitchFamily="34" charset="0"/>
            </a:endParaRPr>
          </a:p>
          <a:p>
            <a:endParaRPr lang="en-US" sz="2400" dirty="0" smtClean="0">
              <a:latin typeface="Arial Narrow" pitchFamily="34" charset="0"/>
            </a:endParaRPr>
          </a:p>
          <a:p>
            <a:pPr>
              <a:buFont typeface="Wingdings" pitchFamily="2" charset="2"/>
              <a:buChar char="Ø"/>
            </a:pPr>
            <a:r>
              <a:rPr lang="en-PH" sz="2400" dirty="0" smtClean="0">
                <a:latin typeface="Arial Narrow" pitchFamily="34" charset="0"/>
              </a:rPr>
              <a:t> </a:t>
            </a:r>
            <a:r>
              <a:rPr lang="en-PH" sz="2400" dirty="0" smtClean="0">
                <a:latin typeface="Arial Narrow" pitchFamily="34" charset="0"/>
              </a:rPr>
              <a:t> Mountaintop removal method</a:t>
            </a:r>
            <a:r>
              <a:rPr lang="en-US" sz="2400" dirty="0" smtClean="0">
                <a:latin typeface="Arial Narrow" pitchFamily="34" charset="0"/>
              </a:rPr>
              <a:t> </a:t>
            </a:r>
            <a:r>
              <a:rPr lang="en-US" sz="2400" dirty="0" smtClean="0">
                <a:latin typeface="Arial Narrow" pitchFamily="34" charset="0"/>
              </a:rPr>
              <a:t>combines area and contour strip mining </a:t>
            </a:r>
            <a:r>
              <a:rPr lang="en-US" sz="2400" dirty="0" smtClean="0">
                <a:latin typeface="Arial Narrow" pitchFamily="34" charset="0"/>
              </a:rPr>
              <a:t>	methods</a:t>
            </a:r>
            <a:r>
              <a:rPr lang="en-US" sz="2400" dirty="0" smtClean="0">
                <a:latin typeface="Arial Narrow" pitchFamily="34" charset="0"/>
              </a:rPr>
              <a:t>. </a:t>
            </a:r>
            <a:r>
              <a:rPr lang="en-US" sz="2400" dirty="0" smtClean="0">
                <a:latin typeface="Arial Narrow" pitchFamily="34" charset="0"/>
              </a:rPr>
              <a:t>In </a:t>
            </a:r>
            <a:r>
              <a:rPr lang="en-US" sz="2400" dirty="0" smtClean="0">
                <a:latin typeface="Arial Narrow" pitchFamily="34" charset="0"/>
              </a:rPr>
              <a:t>areas with </a:t>
            </a:r>
            <a:r>
              <a:rPr lang="en-US" sz="2400" dirty="0" smtClean="0">
                <a:latin typeface="Arial Narrow" pitchFamily="34" charset="0"/>
              </a:rPr>
              <a:t>rolling </a:t>
            </a:r>
            <a:r>
              <a:rPr lang="en-US" sz="2400" dirty="0" smtClean="0">
                <a:latin typeface="Arial Narrow" pitchFamily="34" charset="0"/>
              </a:rPr>
              <a:t>or steep terrain with a coal seam </a:t>
            </a:r>
            <a:r>
              <a:rPr lang="en-US" sz="2400" dirty="0" smtClean="0">
                <a:latin typeface="Arial Narrow" pitchFamily="34" charset="0"/>
              </a:rPr>
              <a:t>	occurring </a:t>
            </a:r>
            <a:r>
              <a:rPr lang="en-US" sz="2400" dirty="0" smtClean="0">
                <a:latin typeface="Arial Narrow" pitchFamily="34" charset="0"/>
              </a:rPr>
              <a:t>near the top of a ridge or hill, the entire </a:t>
            </a:r>
            <a:r>
              <a:rPr lang="en-US" sz="2400" dirty="0" smtClean="0">
                <a:latin typeface="Arial Narrow" pitchFamily="34" charset="0"/>
              </a:rPr>
              <a:t>	top </a:t>
            </a:r>
            <a:r>
              <a:rPr lang="en-US" sz="2400" dirty="0" smtClean="0">
                <a:latin typeface="Arial Narrow" pitchFamily="34" charset="0"/>
              </a:rPr>
              <a:t>is removed in a </a:t>
            </a:r>
            <a:r>
              <a:rPr lang="en-US" sz="2400" dirty="0" smtClean="0">
                <a:latin typeface="Arial Narrow" pitchFamily="34" charset="0"/>
              </a:rPr>
              <a:t>	series </a:t>
            </a:r>
            <a:r>
              <a:rPr lang="en-US" sz="2400" dirty="0" smtClean="0">
                <a:latin typeface="Arial Narrow" pitchFamily="34" charset="0"/>
              </a:rPr>
              <a:t>of parallel cuts. </a:t>
            </a:r>
            <a:endParaRPr lang="en-US" sz="2400" dirty="0" smtClean="0">
              <a:latin typeface="Arial Narrow" pitchFamily="34" charset="0"/>
            </a:endParaRPr>
          </a:p>
          <a:p>
            <a:endParaRPr lang="en-US" sz="2400" dirty="0" smtClean="0">
              <a:latin typeface="Arial Narrow" pitchFamily="34" charset="0"/>
            </a:endParaRPr>
          </a:p>
          <a:p>
            <a:pPr>
              <a:buFont typeface="Wingdings" pitchFamily="2" charset="2"/>
              <a:buChar char="Ø"/>
            </a:pPr>
            <a:r>
              <a:rPr lang="en-PH" sz="2400" dirty="0" smtClean="0">
                <a:latin typeface="Arial Narrow" pitchFamily="34" charset="0"/>
              </a:rPr>
              <a:t> </a:t>
            </a:r>
            <a:r>
              <a:rPr lang="en-PH" sz="2400" dirty="0" smtClean="0">
                <a:latin typeface="Arial Narrow" pitchFamily="34" charset="0"/>
              </a:rPr>
              <a:t> </a:t>
            </a:r>
            <a:r>
              <a:rPr lang="en-US" sz="2400" dirty="0" smtClean="0">
                <a:latin typeface="Arial Narrow" pitchFamily="34" charset="0"/>
              </a:rPr>
              <a:t>Overburden is deposited in nearby valleys and hollows. This method </a:t>
            </a:r>
            <a:r>
              <a:rPr lang="en-US" sz="2400" dirty="0" smtClean="0">
                <a:latin typeface="Arial Narrow" pitchFamily="34" charset="0"/>
              </a:rPr>
              <a:t>	usually </a:t>
            </a:r>
            <a:r>
              <a:rPr lang="en-US" sz="2400" dirty="0" smtClean="0">
                <a:latin typeface="Arial Narrow" pitchFamily="34" charset="0"/>
              </a:rPr>
              <a:t>leaves ridge and hill </a:t>
            </a:r>
            <a:r>
              <a:rPr lang="en-US" sz="2400" dirty="0" smtClean="0">
                <a:latin typeface="Arial Narrow" pitchFamily="34" charset="0"/>
              </a:rPr>
              <a:t>tops </a:t>
            </a:r>
            <a:r>
              <a:rPr lang="en-US" sz="2400" dirty="0" smtClean="0">
                <a:latin typeface="Arial Narrow" pitchFamily="34" charset="0"/>
              </a:rPr>
              <a:t>as flattened plateaus</a:t>
            </a:r>
            <a:r>
              <a:rPr lang="en-US" sz="2400" dirty="0" smtClean="0">
                <a:latin typeface="Arial Narrow" pitchFamily="34" charset="0"/>
              </a:rPr>
              <a:t>.</a:t>
            </a:r>
          </a:p>
          <a:p>
            <a:endParaRPr lang="en-US" sz="900" dirty="0" smtClean="0">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7"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0" fill="hold"/>
                                        <p:tgtEl>
                                          <p:spTgt spid="4"/>
                                        </p:tgtEl>
                                        <p:attrNameLst>
                                          <p:attrName>ppt_x</p:attrName>
                                        </p:attrNameLst>
                                      </p:cBhvr>
                                      <p:tavLst>
                                        <p:tav tm="0">
                                          <p:val>
                                            <p:strVal val="#ppt_x"/>
                                          </p:val>
                                        </p:tav>
                                        <p:tav tm="100000">
                                          <p:val>
                                            <p:strVal val="#ppt_x"/>
                                          </p:val>
                                        </p:tav>
                                      </p:tavLst>
                                    </p:anim>
                                    <p:anim calcmode="lin" valueType="num">
                                      <p:cBhvr additive="base">
                                        <p:cTn id="22"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upload.wikimedia.org/wikipedia/commons/thumb/4/4e/Cerrejonmine1.png/300px-Cerrejonmine1.png">
            <a:hlinkClick r:id="rId2"/>
          </p:cNvPr>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3" name="Rounded Rectangle 2"/>
          <p:cNvSpPr/>
          <p:nvPr/>
        </p:nvSpPr>
        <p:spPr>
          <a:xfrm>
            <a:off x="381000" y="152400"/>
            <a:ext cx="8458200" cy="533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Mountaintop  removal  Mining</a:t>
            </a: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Rectangle 3"/>
          <p:cNvSpPr/>
          <p:nvPr/>
        </p:nvSpPr>
        <p:spPr>
          <a:xfrm>
            <a:off x="304800" y="1219200"/>
            <a:ext cx="8458200" cy="5323046"/>
          </a:xfrm>
          <a:prstGeom prst="rect">
            <a:avLst/>
          </a:prstGeom>
          <a:solidFill>
            <a:schemeClr val="accent1">
              <a:lumMod val="60000"/>
              <a:lumOff val="40000"/>
              <a:alpha val="70000"/>
            </a:schemeClr>
          </a:solidFill>
        </p:spPr>
        <p:txBody>
          <a:bodyPr wrap="square">
            <a:spAutoFit/>
          </a:bodyPr>
          <a:lstStyle/>
          <a:p>
            <a:pPr>
              <a:buFont typeface="Wingdings" pitchFamily="2" charset="2"/>
              <a:buChar char="Ø"/>
            </a:pPr>
            <a:r>
              <a:rPr lang="en-PH" sz="2200" dirty="0" smtClean="0">
                <a:latin typeface="Arial Narrow" pitchFamily="34" charset="0"/>
              </a:rPr>
              <a:t>  </a:t>
            </a:r>
            <a:r>
              <a:rPr lang="en-PH" sz="2200" dirty="0" smtClean="0">
                <a:latin typeface="Arial Narrow" pitchFamily="34" charset="0"/>
              </a:rPr>
              <a:t> T</a:t>
            </a:r>
            <a:r>
              <a:rPr lang="en-US" sz="2200" dirty="0" smtClean="0">
                <a:latin typeface="Arial Narrow" pitchFamily="34" charset="0"/>
              </a:rPr>
              <a:t>he process is highly controversial for the drastic changes in topography, the </a:t>
            </a:r>
            <a:r>
              <a:rPr lang="en-US" sz="2200" dirty="0" smtClean="0">
                <a:latin typeface="Arial Narrow" pitchFamily="34" charset="0"/>
              </a:rPr>
              <a:t>	practice </a:t>
            </a:r>
            <a:r>
              <a:rPr lang="en-US" sz="2200" dirty="0" smtClean="0">
                <a:latin typeface="Arial Narrow" pitchFamily="34" charset="0"/>
              </a:rPr>
              <a:t>of creating </a:t>
            </a:r>
            <a:r>
              <a:rPr lang="en-US" sz="2200" i="1" dirty="0" smtClean="0">
                <a:latin typeface="Arial Narrow" pitchFamily="34" charset="0"/>
              </a:rPr>
              <a:t>head-of-hollow-fills</a:t>
            </a:r>
            <a:r>
              <a:rPr lang="en-US" sz="2200" dirty="0" smtClean="0">
                <a:latin typeface="Arial Narrow" pitchFamily="34" charset="0"/>
              </a:rPr>
              <a:t>, or filling in valleys with mining </a:t>
            </a:r>
            <a:r>
              <a:rPr lang="en-US" sz="2200" dirty="0" smtClean="0">
                <a:latin typeface="Arial Narrow" pitchFamily="34" charset="0"/>
              </a:rPr>
              <a:t>	debris</a:t>
            </a:r>
            <a:r>
              <a:rPr lang="en-US" sz="2200" dirty="0" smtClean="0">
                <a:latin typeface="Arial Narrow" pitchFamily="34" charset="0"/>
              </a:rPr>
              <a:t>, and for covering streams and </a:t>
            </a:r>
            <a:r>
              <a:rPr lang="en-US" sz="2200" dirty="0" smtClean="0">
                <a:latin typeface="Arial Narrow" pitchFamily="34" charset="0"/>
              </a:rPr>
              <a:t>disrupting </a:t>
            </a:r>
            <a:r>
              <a:rPr lang="en-US" sz="2200" dirty="0" smtClean="0">
                <a:latin typeface="Arial Narrow" pitchFamily="34" charset="0"/>
              </a:rPr>
              <a:t>ecosystems.</a:t>
            </a:r>
          </a:p>
          <a:p>
            <a:endParaRPr lang="en-US" sz="2200" dirty="0" smtClean="0">
              <a:latin typeface="Arial Narrow" pitchFamily="34" charset="0"/>
            </a:endParaRPr>
          </a:p>
          <a:p>
            <a:pPr>
              <a:buFont typeface="Wingdings" pitchFamily="2" charset="2"/>
              <a:buChar char="Ø"/>
            </a:pPr>
            <a:r>
              <a:rPr lang="en-PH" sz="2200" dirty="0" smtClean="0">
                <a:latin typeface="Arial Narrow" pitchFamily="34" charset="0"/>
              </a:rPr>
              <a:t>  </a:t>
            </a:r>
            <a:r>
              <a:rPr lang="en-US" sz="2200" dirty="0" smtClean="0">
                <a:latin typeface="Arial Narrow" pitchFamily="34" charset="0"/>
              </a:rPr>
              <a:t>Spoil is placed at the head of a narrow, steep-sided valley or hollow. </a:t>
            </a:r>
          </a:p>
          <a:p>
            <a:endParaRPr lang="en-US" sz="2200" dirty="0" smtClean="0">
              <a:latin typeface="Arial Narrow" pitchFamily="34" charset="0"/>
            </a:endParaRPr>
          </a:p>
          <a:p>
            <a:pPr>
              <a:buFont typeface="Wingdings" pitchFamily="2" charset="2"/>
              <a:buChar char="Ø"/>
            </a:pPr>
            <a:r>
              <a:rPr lang="en-PH" sz="2200" dirty="0" smtClean="0">
                <a:latin typeface="Arial Narrow" pitchFamily="34" charset="0"/>
              </a:rPr>
              <a:t>  </a:t>
            </a:r>
            <a:r>
              <a:rPr lang="en-US" sz="2200" dirty="0" smtClean="0">
                <a:latin typeface="Arial Narrow" pitchFamily="34" charset="0"/>
              </a:rPr>
              <a:t>In preparation for filling this area, vegetation and soil are removed and a rock </a:t>
            </a:r>
            <a:r>
              <a:rPr lang="en-US" sz="2200" dirty="0" smtClean="0">
                <a:latin typeface="Arial Narrow" pitchFamily="34" charset="0"/>
              </a:rPr>
              <a:t>	drain </a:t>
            </a:r>
            <a:r>
              <a:rPr lang="en-US" sz="2200" dirty="0" smtClean="0">
                <a:latin typeface="Arial Narrow" pitchFamily="34" charset="0"/>
              </a:rPr>
              <a:t>constructed 	down the middle of the area to be filled, where a </a:t>
            </a:r>
            <a:r>
              <a:rPr lang="en-US" sz="2200" dirty="0" smtClean="0">
                <a:latin typeface="Arial Narrow" pitchFamily="34" charset="0"/>
              </a:rPr>
              <a:t>	natural </a:t>
            </a:r>
            <a:r>
              <a:rPr lang="en-US" sz="2200" dirty="0" smtClean="0">
                <a:latin typeface="Arial Narrow" pitchFamily="34" charset="0"/>
              </a:rPr>
              <a:t>drainage course previously existed.</a:t>
            </a:r>
          </a:p>
          <a:p>
            <a:endParaRPr lang="en-US" sz="2200" dirty="0" smtClean="0">
              <a:latin typeface="Arial Narrow" pitchFamily="34" charset="0"/>
            </a:endParaRPr>
          </a:p>
          <a:p>
            <a:pPr>
              <a:buFont typeface="Wingdings" pitchFamily="2" charset="2"/>
              <a:buChar char="Ø"/>
            </a:pPr>
            <a:r>
              <a:rPr lang="en-PH" sz="2200" dirty="0" smtClean="0">
                <a:latin typeface="Arial Narrow" pitchFamily="34" charset="0"/>
              </a:rPr>
              <a:t>  </a:t>
            </a:r>
            <a:r>
              <a:rPr lang="en-US" sz="2200" dirty="0" smtClean="0">
                <a:latin typeface="Arial Narrow" pitchFamily="34" charset="0"/>
              </a:rPr>
              <a:t>When the fill is completed, this underdrain will form a continuous water runoff </a:t>
            </a:r>
            <a:r>
              <a:rPr lang="en-US" sz="2200" dirty="0" smtClean="0">
                <a:latin typeface="Arial Narrow" pitchFamily="34" charset="0"/>
              </a:rPr>
              <a:t>	system </a:t>
            </a:r>
            <a:r>
              <a:rPr lang="en-US" sz="2200" dirty="0" smtClean="0">
                <a:latin typeface="Arial Narrow" pitchFamily="34" charset="0"/>
              </a:rPr>
              <a:t>from the </a:t>
            </a:r>
            <a:r>
              <a:rPr lang="en-US" sz="2200" dirty="0" smtClean="0">
                <a:latin typeface="Arial Narrow" pitchFamily="34" charset="0"/>
              </a:rPr>
              <a:t>upper </a:t>
            </a:r>
            <a:r>
              <a:rPr lang="en-US" sz="2200" dirty="0" smtClean="0">
                <a:latin typeface="Arial Narrow" pitchFamily="34" charset="0"/>
              </a:rPr>
              <a:t>end of the valley to the lower end of the fill. </a:t>
            </a:r>
          </a:p>
          <a:p>
            <a:endParaRPr lang="en-US" sz="2200" dirty="0" smtClean="0">
              <a:latin typeface="Arial Narrow" pitchFamily="34" charset="0"/>
            </a:endParaRPr>
          </a:p>
          <a:p>
            <a:pPr>
              <a:buFont typeface="Wingdings" pitchFamily="2" charset="2"/>
              <a:buChar char="Ø"/>
            </a:pPr>
            <a:r>
              <a:rPr lang="en-PH" sz="2200" dirty="0" smtClean="0">
                <a:latin typeface="Arial Narrow" pitchFamily="34" charset="0"/>
              </a:rPr>
              <a:t>  </a:t>
            </a:r>
            <a:r>
              <a:rPr lang="en-US" sz="2200" dirty="0" smtClean="0">
                <a:latin typeface="Arial Narrow" pitchFamily="34" charset="0"/>
              </a:rPr>
              <a:t>Typical head-of-hollow fills are graded and terraced to create permanently </a:t>
            </a:r>
            <a:r>
              <a:rPr lang="en-US" sz="2200" dirty="0" smtClean="0">
                <a:latin typeface="Arial Narrow" pitchFamily="34" charset="0"/>
              </a:rPr>
              <a:t>	stable </a:t>
            </a:r>
            <a:r>
              <a:rPr lang="en-US" sz="2200" dirty="0" smtClean="0">
                <a:latin typeface="Arial Narrow" pitchFamily="34" charset="0"/>
              </a:rPr>
              <a:t>slopes. </a:t>
            </a:r>
            <a:endParaRPr 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7"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0" fill="hold"/>
                                        <p:tgtEl>
                                          <p:spTgt spid="4"/>
                                        </p:tgtEl>
                                        <p:attrNameLst>
                                          <p:attrName>ppt_x</p:attrName>
                                        </p:attrNameLst>
                                      </p:cBhvr>
                                      <p:tavLst>
                                        <p:tav tm="0">
                                          <p:val>
                                            <p:strVal val="#ppt_x"/>
                                          </p:val>
                                        </p:tav>
                                        <p:tav tm="100000">
                                          <p:val>
                                            <p:strVal val="#ppt_x"/>
                                          </p:val>
                                        </p:tav>
                                      </p:tavLst>
                                    </p:anim>
                                    <p:anim calcmode="lin" valueType="num">
                                      <p:cBhvr additive="base">
                                        <p:cTn id="22"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upload.wikimedia.org/wikipedia/commons/thumb/4/4e/Cerrejonmine1.png/300px-Cerrejonmine1.png">
            <a:hlinkClick r:id="rId2"/>
          </p:cNvPr>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3" name="Rounded Rectangle 2"/>
          <p:cNvSpPr/>
          <p:nvPr/>
        </p:nvSpPr>
        <p:spPr>
          <a:xfrm>
            <a:off x="304800" y="609600"/>
            <a:ext cx="8458200" cy="6096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Room  and  pillar  mining</a:t>
            </a: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TextBox 3"/>
          <p:cNvSpPr txBox="1"/>
          <p:nvPr/>
        </p:nvSpPr>
        <p:spPr>
          <a:xfrm>
            <a:off x="304800" y="1752600"/>
            <a:ext cx="8534400" cy="3693319"/>
          </a:xfrm>
          <a:prstGeom prst="rect">
            <a:avLst/>
          </a:prstGeom>
          <a:solidFill>
            <a:schemeClr val="tx2">
              <a:lumMod val="40000"/>
              <a:lumOff val="60000"/>
              <a:alpha val="76000"/>
            </a:schemeClr>
          </a:solidFill>
        </p:spPr>
        <p:txBody>
          <a:bodyPr wrap="square" rtlCol="0">
            <a:spAutoFit/>
          </a:bodyPr>
          <a:lstStyle/>
          <a:p>
            <a:endParaRPr lang="en-US" sz="2400" dirty="0" smtClean="0">
              <a:latin typeface="Arial Narrow" pitchFamily="34" charset="0"/>
            </a:endParaRPr>
          </a:p>
          <a:p>
            <a:pPr>
              <a:buFont typeface="Wingdings" pitchFamily="2" charset="2"/>
              <a:buChar char="Ø"/>
            </a:pPr>
            <a:r>
              <a:rPr lang="en-US" sz="2400" dirty="0" smtClean="0">
                <a:latin typeface="Arial Narrow" pitchFamily="34" charset="0"/>
              </a:rPr>
              <a:t>  Room </a:t>
            </a:r>
            <a:r>
              <a:rPr lang="en-US" sz="2400" dirty="0" smtClean="0">
                <a:latin typeface="Arial Narrow" pitchFamily="34" charset="0"/>
              </a:rPr>
              <a:t>and pillar mining consists of coal deposits that are mined by </a:t>
            </a:r>
            <a:r>
              <a:rPr lang="en-US" sz="2400" dirty="0" smtClean="0">
                <a:latin typeface="Arial Narrow" pitchFamily="34" charset="0"/>
              </a:rPr>
              <a:t>	cutting </a:t>
            </a:r>
            <a:r>
              <a:rPr lang="en-US" sz="2400" dirty="0" smtClean="0">
                <a:latin typeface="Arial Narrow" pitchFamily="34" charset="0"/>
              </a:rPr>
              <a:t>a network of </a:t>
            </a:r>
            <a:r>
              <a:rPr lang="en-US" sz="2400" dirty="0" smtClean="0">
                <a:latin typeface="Arial Narrow" pitchFamily="34" charset="0"/>
              </a:rPr>
              <a:t>rooms </a:t>
            </a:r>
            <a:r>
              <a:rPr lang="en-US" sz="2400" dirty="0" smtClean="0">
                <a:latin typeface="Arial Narrow" pitchFamily="34" charset="0"/>
              </a:rPr>
              <a:t>into the coal seam. </a:t>
            </a:r>
            <a:endParaRPr lang="en-US" sz="2400" dirty="0" smtClean="0">
              <a:latin typeface="Arial Narrow" pitchFamily="34" charset="0"/>
            </a:endParaRPr>
          </a:p>
          <a:p>
            <a:endParaRPr lang="en-US" sz="2400" dirty="0" smtClean="0">
              <a:latin typeface="Arial Narrow" pitchFamily="34" charset="0"/>
            </a:endParaRPr>
          </a:p>
          <a:p>
            <a:pPr>
              <a:buFont typeface="Wingdings" pitchFamily="2" charset="2"/>
              <a:buChar char="Ø"/>
            </a:pPr>
            <a:r>
              <a:rPr lang="en-US" sz="2400" dirty="0" smtClean="0">
                <a:latin typeface="Arial Narrow" pitchFamily="34" charset="0"/>
              </a:rPr>
              <a:t> </a:t>
            </a:r>
            <a:r>
              <a:rPr lang="en-US" sz="2400" dirty="0" smtClean="0">
                <a:latin typeface="Arial Narrow" pitchFamily="34" charset="0"/>
              </a:rPr>
              <a:t> Pillars </a:t>
            </a:r>
            <a:r>
              <a:rPr lang="en-US" sz="2400" dirty="0" smtClean="0">
                <a:latin typeface="Arial Narrow" pitchFamily="34" charset="0"/>
              </a:rPr>
              <a:t>of coal are left behind in order to keep up the roof. </a:t>
            </a:r>
            <a:endParaRPr lang="en-US" sz="2400" dirty="0" smtClean="0">
              <a:latin typeface="Arial Narrow" pitchFamily="34" charset="0"/>
            </a:endParaRPr>
          </a:p>
          <a:p>
            <a:endParaRPr lang="en-US" sz="2400" dirty="0" smtClean="0">
              <a:latin typeface="Arial Narrow" pitchFamily="34" charset="0"/>
            </a:endParaRPr>
          </a:p>
          <a:p>
            <a:pPr>
              <a:buFont typeface="Wingdings" pitchFamily="2" charset="2"/>
              <a:buChar char="Ø"/>
            </a:pPr>
            <a:r>
              <a:rPr lang="en-US" sz="2400" dirty="0" smtClean="0">
                <a:latin typeface="Arial Narrow" pitchFamily="34" charset="0"/>
              </a:rPr>
              <a:t> </a:t>
            </a:r>
            <a:r>
              <a:rPr lang="en-US" sz="2400" dirty="0" smtClean="0">
                <a:latin typeface="Arial Narrow" pitchFamily="34" charset="0"/>
              </a:rPr>
              <a:t> The </a:t>
            </a:r>
            <a:r>
              <a:rPr lang="en-US" sz="2400" dirty="0" smtClean="0">
                <a:latin typeface="Arial Narrow" pitchFamily="34" charset="0"/>
              </a:rPr>
              <a:t>pillars can make up to forty percent of the total coal in the seam. </a:t>
            </a:r>
            <a:endParaRPr lang="en-US" sz="2400" dirty="0" smtClean="0">
              <a:latin typeface="Arial Narrow" pitchFamily="34" charset="0"/>
            </a:endParaRPr>
          </a:p>
          <a:p>
            <a:endParaRPr lang="en-US" sz="2400" dirty="0" smtClean="0">
              <a:latin typeface="Arial Narrow" pitchFamily="34" charset="0"/>
            </a:endParaRPr>
          </a:p>
          <a:p>
            <a:pPr>
              <a:buFont typeface="Wingdings" pitchFamily="2" charset="2"/>
              <a:buChar char="Ø"/>
            </a:pPr>
            <a:r>
              <a:rPr lang="en-US" sz="2400" dirty="0" smtClean="0">
                <a:latin typeface="Arial Narrow" pitchFamily="34" charset="0"/>
              </a:rPr>
              <a:t> </a:t>
            </a:r>
            <a:r>
              <a:rPr lang="en-US" sz="2400" dirty="0" smtClean="0">
                <a:latin typeface="Arial Narrow" pitchFamily="34" charset="0"/>
              </a:rPr>
              <a:t> However</a:t>
            </a:r>
            <a:r>
              <a:rPr lang="en-US" sz="2400" dirty="0" smtClean="0">
                <a:latin typeface="Arial Narrow" pitchFamily="34" charset="0"/>
              </a:rPr>
              <a:t>, this can be extracted at a later </a:t>
            </a:r>
            <a:r>
              <a:rPr lang="en-US" sz="2400" dirty="0" smtClean="0">
                <a:latin typeface="Arial Narrow" pitchFamily="34" charset="0"/>
              </a:rPr>
              <a:t>stage</a:t>
            </a:r>
            <a:r>
              <a:rPr lang="en-US" sz="2400" u="sng" baseline="30000" dirty="0" smtClean="0">
                <a:latin typeface="Arial Narrow" pitchFamily="34" charset="0"/>
              </a:rPr>
              <a:t>.</a:t>
            </a:r>
          </a:p>
          <a:p>
            <a:endParaRPr lang="en-US" dirty="0" smtClean="0">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7"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0" fill="hold"/>
                                        <p:tgtEl>
                                          <p:spTgt spid="4"/>
                                        </p:tgtEl>
                                        <p:attrNameLst>
                                          <p:attrName>ppt_x</p:attrName>
                                        </p:attrNameLst>
                                      </p:cBhvr>
                                      <p:tavLst>
                                        <p:tav tm="0">
                                          <p:val>
                                            <p:strVal val="#ppt_x"/>
                                          </p:val>
                                        </p:tav>
                                        <p:tav tm="100000">
                                          <p:val>
                                            <p:strVal val="#ppt_x"/>
                                          </p:val>
                                        </p:tav>
                                      </p:tavLst>
                                    </p:anim>
                                    <p:anim calcmode="lin" valueType="num">
                                      <p:cBhvr additive="base">
                                        <p:cTn id="22"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http://upload.wikimedia.org/wikipedia/commons/thumb/d/d6/Coal_Washer.JPG/300px-Coal_Washer.JPG">
            <a:hlinkClick r:id="rId2"/>
          </p:cNvPr>
          <p:cNvPicPr>
            <a:picLocks noChangeAspect="1" noChangeArrowheads="1"/>
          </p:cNvPicPr>
          <p:nvPr/>
        </p:nvPicPr>
        <p:blipFill>
          <a:blip r:embed="rId3"/>
          <a:srcRect/>
          <a:stretch>
            <a:fillRect/>
          </a:stretch>
        </p:blipFill>
        <p:spPr bwMode="auto">
          <a:xfrm>
            <a:off x="0" y="0"/>
            <a:ext cx="9143996" cy="6858000"/>
          </a:xfrm>
          <a:prstGeom prst="rect">
            <a:avLst/>
          </a:prstGeom>
          <a:noFill/>
        </p:spPr>
      </p:pic>
      <p:sp>
        <p:nvSpPr>
          <p:cNvPr id="5" name="Rounded Rectangle 4"/>
          <p:cNvSpPr/>
          <p:nvPr/>
        </p:nvSpPr>
        <p:spPr>
          <a:xfrm>
            <a:off x="304800" y="152400"/>
            <a:ext cx="8458200" cy="5334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Underground mining</a:t>
            </a: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 name="Rounded Rectangle 5"/>
          <p:cNvSpPr/>
          <p:nvPr/>
        </p:nvSpPr>
        <p:spPr>
          <a:xfrm>
            <a:off x="152400" y="838200"/>
            <a:ext cx="8839200" cy="5791200"/>
          </a:xfrm>
          <a:prstGeom prst="roundRect">
            <a:avLst/>
          </a:prstGeom>
          <a:solidFill>
            <a:schemeClr val="tx2">
              <a:lumMod val="60000"/>
              <a:lumOff val="40000"/>
              <a:alpha val="8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Ø"/>
            </a:pPr>
            <a:r>
              <a:rPr lang="en-US" dirty="0" smtClean="0">
                <a:latin typeface="Arial Narrow" pitchFamily="34" charset="0"/>
              </a:rPr>
              <a:t>   Most coal seams are too deep underground for opencast mining and require underground 	mining, which method currently accounts for about 60% of world coal production.</a:t>
            </a:r>
          </a:p>
          <a:p>
            <a:endParaRPr lang="en-US" sz="900" dirty="0" smtClean="0">
              <a:latin typeface="Arial Narrow" pitchFamily="34" charset="0"/>
            </a:endParaRPr>
          </a:p>
          <a:p>
            <a:pPr>
              <a:buFont typeface="Wingdings" pitchFamily="2" charset="2"/>
              <a:buChar char="Ø"/>
            </a:pPr>
            <a:r>
              <a:rPr lang="en-PH" dirty="0" smtClean="0">
                <a:latin typeface="Arial Narrow" pitchFamily="34" charset="0"/>
              </a:rPr>
              <a:t>   </a:t>
            </a:r>
            <a:r>
              <a:rPr lang="en-US" dirty="0" smtClean="0">
                <a:latin typeface="Arial Narrow" pitchFamily="34" charset="0"/>
              </a:rPr>
              <a:t>In </a:t>
            </a:r>
            <a:r>
              <a:rPr lang="en-US" dirty="0" smtClean="0">
                <a:latin typeface="Arial Narrow" pitchFamily="34" charset="0"/>
              </a:rPr>
              <a:t>deep mining, the room and pillar or board and pillar method progresses along the seam, </a:t>
            </a:r>
            <a:r>
              <a:rPr lang="en-US" dirty="0" smtClean="0">
                <a:latin typeface="Arial Narrow" pitchFamily="34" charset="0"/>
              </a:rPr>
              <a:t>	while </a:t>
            </a:r>
            <a:r>
              <a:rPr lang="en-US" dirty="0" smtClean="0">
                <a:latin typeface="Arial Narrow" pitchFamily="34" charset="0"/>
              </a:rPr>
              <a:t>pillars and timber are left standing to support the mine roof. </a:t>
            </a:r>
            <a:endParaRPr lang="en-US" dirty="0" smtClean="0">
              <a:latin typeface="Arial Narrow" pitchFamily="34" charset="0"/>
            </a:endParaRPr>
          </a:p>
          <a:p>
            <a:endParaRPr lang="en-US" sz="900" dirty="0" smtClean="0">
              <a:latin typeface="Arial Narrow" pitchFamily="34" charset="0"/>
            </a:endParaRPr>
          </a:p>
          <a:p>
            <a:pPr>
              <a:buFont typeface="Wingdings" pitchFamily="2" charset="2"/>
              <a:buChar char="Ø"/>
            </a:pPr>
            <a:r>
              <a:rPr lang="en-PH" dirty="0" smtClean="0">
                <a:latin typeface="Arial Narrow" pitchFamily="34" charset="0"/>
              </a:rPr>
              <a:t>   </a:t>
            </a:r>
            <a:r>
              <a:rPr lang="en-US" dirty="0" smtClean="0">
                <a:latin typeface="Arial Narrow" pitchFamily="34" charset="0"/>
              </a:rPr>
              <a:t>Once </a:t>
            </a:r>
            <a:r>
              <a:rPr lang="en-US" dirty="0" smtClean="0">
                <a:latin typeface="Arial Narrow" pitchFamily="34" charset="0"/>
              </a:rPr>
              <a:t>room and pillar mines have been developed to a stopping point (limited by geology, </a:t>
            </a:r>
            <a:r>
              <a:rPr lang="en-US" dirty="0" smtClean="0">
                <a:latin typeface="Arial Narrow" pitchFamily="34" charset="0"/>
              </a:rPr>
              <a:t>	ventilation</a:t>
            </a:r>
            <a:r>
              <a:rPr lang="en-US" dirty="0" smtClean="0">
                <a:latin typeface="Arial Narrow" pitchFamily="34" charset="0"/>
              </a:rPr>
              <a:t>, or economics), a supplementary version of room and pillar mining, </a:t>
            </a:r>
            <a:r>
              <a:rPr lang="en-US" dirty="0" smtClean="0">
                <a:latin typeface="Arial Narrow" pitchFamily="34" charset="0"/>
              </a:rPr>
              <a:t>	termed </a:t>
            </a:r>
            <a:r>
              <a:rPr lang="en-US" dirty="0" smtClean="0">
                <a:latin typeface="Arial Narrow" pitchFamily="34" charset="0"/>
              </a:rPr>
              <a:t>second mining or retreat mining, is commonly started. </a:t>
            </a:r>
            <a:endParaRPr lang="en-US" dirty="0" smtClean="0">
              <a:latin typeface="Arial Narrow" pitchFamily="34" charset="0"/>
            </a:endParaRPr>
          </a:p>
          <a:p>
            <a:endParaRPr lang="en-US" sz="900" dirty="0" smtClean="0">
              <a:latin typeface="Arial Narrow" pitchFamily="34" charset="0"/>
            </a:endParaRPr>
          </a:p>
          <a:p>
            <a:pPr>
              <a:buFont typeface="Wingdings" pitchFamily="2" charset="2"/>
              <a:buChar char="Ø"/>
            </a:pPr>
            <a:r>
              <a:rPr lang="en-PH" dirty="0" smtClean="0">
                <a:latin typeface="Arial Narrow" pitchFamily="34" charset="0"/>
              </a:rPr>
              <a:t>   </a:t>
            </a:r>
            <a:r>
              <a:rPr lang="en-US" dirty="0" smtClean="0">
                <a:latin typeface="Arial Narrow" pitchFamily="34" charset="0"/>
              </a:rPr>
              <a:t>Miners </a:t>
            </a:r>
            <a:r>
              <a:rPr lang="en-US" dirty="0" smtClean="0">
                <a:latin typeface="Arial Narrow" pitchFamily="34" charset="0"/>
              </a:rPr>
              <a:t>remove the coal in the pillars, thereby recovering as much coal from the coal seam </a:t>
            </a:r>
            <a:r>
              <a:rPr lang="en-US" dirty="0" smtClean="0">
                <a:latin typeface="Arial Narrow" pitchFamily="34" charset="0"/>
              </a:rPr>
              <a:t>	as </a:t>
            </a:r>
            <a:r>
              <a:rPr lang="en-US" dirty="0" smtClean="0">
                <a:latin typeface="Arial Narrow" pitchFamily="34" charset="0"/>
              </a:rPr>
              <a:t>possible. A work area involved in pillar extraction is called a pillar section. </a:t>
            </a:r>
            <a:endParaRPr lang="en-US" dirty="0" smtClean="0">
              <a:latin typeface="Arial Narrow" pitchFamily="34" charset="0"/>
            </a:endParaRPr>
          </a:p>
          <a:p>
            <a:endParaRPr lang="en-US" sz="900" dirty="0" smtClean="0">
              <a:latin typeface="Arial Narrow" pitchFamily="34" charset="0"/>
            </a:endParaRPr>
          </a:p>
          <a:p>
            <a:pPr>
              <a:buFont typeface="Wingdings" pitchFamily="2" charset="2"/>
              <a:buChar char="Ø"/>
            </a:pPr>
            <a:r>
              <a:rPr lang="en-PH" dirty="0" smtClean="0">
                <a:latin typeface="Arial Narrow" pitchFamily="34" charset="0"/>
              </a:rPr>
              <a:t>   </a:t>
            </a:r>
            <a:r>
              <a:rPr lang="en-US" dirty="0" smtClean="0">
                <a:latin typeface="Arial Narrow" pitchFamily="34" charset="0"/>
              </a:rPr>
              <a:t>Modern </a:t>
            </a:r>
            <a:r>
              <a:rPr lang="en-US" dirty="0" smtClean="0">
                <a:latin typeface="Arial Narrow" pitchFamily="34" charset="0"/>
              </a:rPr>
              <a:t>pillar sections use remote-controlled equipment, including large hydraulic mobile </a:t>
            </a:r>
            <a:r>
              <a:rPr lang="en-US" dirty="0" smtClean="0">
                <a:latin typeface="Arial Narrow" pitchFamily="34" charset="0"/>
              </a:rPr>
              <a:t>	roof-supports</a:t>
            </a:r>
            <a:r>
              <a:rPr lang="en-US" dirty="0" smtClean="0">
                <a:latin typeface="Arial Narrow" pitchFamily="34" charset="0"/>
              </a:rPr>
              <a:t>, which can prevent cave-ins until the miners and their equipment have </a:t>
            </a:r>
            <a:r>
              <a:rPr lang="en-US" dirty="0" smtClean="0">
                <a:latin typeface="Arial Narrow" pitchFamily="34" charset="0"/>
              </a:rPr>
              <a:t>	left </a:t>
            </a:r>
            <a:r>
              <a:rPr lang="en-US" dirty="0" smtClean="0">
                <a:latin typeface="Arial Narrow" pitchFamily="34" charset="0"/>
              </a:rPr>
              <a:t>a work area. </a:t>
            </a:r>
            <a:endParaRPr lang="en-US" dirty="0" smtClean="0">
              <a:latin typeface="Arial Narrow" pitchFamily="34" charset="0"/>
            </a:endParaRPr>
          </a:p>
          <a:p>
            <a:endParaRPr lang="en-US" sz="900" dirty="0" smtClean="0">
              <a:latin typeface="Arial Narrow" pitchFamily="34" charset="0"/>
            </a:endParaRPr>
          </a:p>
          <a:p>
            <a:pPr>
              <a:buFont typeface="Wingdings" pitchFamily="2" charset="2"/>
              <a:buChar char="Ø"/>
            </a:pPr>
            <a:r>
              <a:rPr lang="en-PH" dirty="0" smtClean="0">
                <a:latin typeface="Arial Narrow" pitchFamily="34" charset="0"/>
              </a:rPr>
              <a:t>   </a:t>
            </a:r>
            <a:r>
              <a:rPr lang="en-US" dirty="0" smtClean="0">
                <a:latin typeface="Arial Narrow" pitchFamily="34" charset="0"/>
              </a:rPr>
              <a:t>The </a:t>
            </a:r>
            <a:r>
              <a:rPr lang="en-US" dirty="0" smtClean="0">
                <a:latin typeface="Arial Narrow" pitchFamily="34" charset="0"/>
              </a:rPr>
              <a:t>mobile roof supports are similar to a large dining-room table, but with hydraulic jacks </a:t>
            </a:r>
            <a:r>
              <a:rPr lang="en-US" dirty="0" smtClean="0">
                <a:latin typeface="Arial Narrow" pitchFamily="34" charset="0"/>
              </a:rPr>
              <a:t>	for </a:t>
            </a:r>
            <a:r>
              <a:rPr lang="en-US" dirty="0" smtClean="0">
                <a:latin typeface="Arial Narrow" pitchFamily="34" charset="0"/>
              </a:rPr>
              <a:t>legs. </a:t>
            </a:r>
            <a:endParaRPr lang="en-US" dirty="0" smtClean="0">
              <a:latin typeface="Arial Narrow" pitchFamily="34" charset="0"/>
            </a:endParaRPr>
          </a:p>
          <a:p>
            <a:endParaRPr lang="en-US" sz="900" dirty="0" smtClean="0">
              <a:latin typeface="Arial Narrow" pitchFamily="34" charset="0"/>
            </a:endParaRPr>
          </a:p>
          <a:p>
            <a:pPr>
              <a:buFont typeface="Wingdings" pitchFamily="2" charset="2"/>
              <a:buChar char="Ø"/>
            </a:pPr>
            <a:r>
              <a:rPr lang="en-PH" dirty="0" smtClean="0">
                <a:latin typeface="Arial Narrow" pitchFamily="34" charset="0"/>
              </a:rPr>
              <a:t>   </a:t>
            </a:r>
            <a:r>
              <a:rPr lang="en-US" dirty="0" smtClean="0">
                <a:latin typeface="Arial Narrow" pitchFamily="34" charset="0"/>
              </a:rPr>
              <a:t>After </a:t>
            </a:r>
            <a:r>
              <a:rPr lang="en-US" dirty="0" smtClean="0">
                <a:latin typeface="Arial Narrow" pitchFamily="34" charset="0"/>
              </a:rPr>
              <a:t>the large pillars of coal have been mined away, the mobile roof support's legs shorten </a:t>
            </a:r>
            <a:r>
              <a:rPr lang="en-US" dirty="0" smtClean="0">
                <a:latin typeface="Arial Narrow" pitchFamily="34" charset="0"/>
              </a:rPr>
              <a:t>	and </a:t>
            </a:r>
            <a:r>
              <a:rPr lang="en-US" dirty="0" smtClean="0">
                <a:latin typeface="Arial Narrow" pitchFamily="34" charset="0"/>
              </a:rPr>
              <a:t>it is withdrawn to a safe area. </a:t>
            </a:r>
            <a:endParaRPr lang="en-US" dirty="0" smtClean="0">
              <a:latin typeface="Arial Narrow" pitchFamily="34" charset="0"/>
            </a:endParaRPr>
          </a:p>
          <a:p>
            <a:endParaRPr lang="en-US" sz="900" dirty="0" smtClean="0">
              <a:latin typeface="Arial Narrow" pitchFamily="34" charset="0"/>
            </a:endParaRPr>
          </a:p>
          <a:p>
            <a:pPr>
              <a:buFont typeface="Wingdings" pitchFamily="2" charset="2"/>
              <a:buChar char="Ø"/>
            </a:pPr>
            <a:r>
              <a:rPr lang="en-PH" dirty="0" smtClean="0">
                <a:latin typeface="Arial Narrow" pitchFamily="34" charset="0"/>
              </a:rPr>
              <a:t>   </a:t>
            </a:r>
            <a:r>
              <a:rPr lang="en-US" dirty="0" smtClean="0">
                <a:latin typeface="Arial Narrow" pitchFamily="34" charset="0"/>
              </a:rPr>
              <a:t>The </a:t>
            </a:r>
            <a:r>
              <a:rPr lang="en-US" dirty="0" smtClean="0">
                <a:latin typeface="Arial Narrow" pitchFamily="34" charset="0"/>
              </a:rPr>
              <a:t>mine roof typically collapses once the mobile roof supports leave an area</a:t>
            </a:r>
            <a:r>
              <a:rPr lang="en-US" dirty="0" smtClean="0">
                <a:latin typeface="Arial Narrow" pitchFamily="34" charset="0"/>
              </a:rPr>
              <a:t>.</a:t>
            </a:r>
            <a:endParaRPr lang="en-US" dirty="0">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1682"/>
                                        </p:tgtEl>
                                        <p:attrNameLst>
                                          <p:attrName>style.visibility</p:attrName>
                                        </p:attrNameLst>
                                      </p:cBhvr>
                                      <p:to>
                                        <p:strVal val="visible"/>
                                      </p:to>
                                    </p:set>
                                    <p:animEffect transition="in" filter="wipe(down)">
                                      <p:cBhvr>
                                        <p:cTn id="7" dur="3000"/>
                                        <p:tgtEl>
                                          <p:spTgt spid="71682"/>
                                        </p:tgtEl>
                                      </p:cBhvr>
                                    </p:animEffect>
                                  </p:childTnLst>
                                </p:cTn>
                              </p:par>
                            </p:childTnLst>
                          </p:cTn>
                        </p:par>
                      </p:childTnLst>
                    </p:cTn>
                  </p:par>
                  <p:par>
                    <p:cTn id="8" fill="hold">
                      <p:stCondLst>
                        <p:cond delay="indefinite"/>
                      </p:stCondLst>
                      <p:childTnLst>
                        <p:par>
                          <p:cTn id="9" fill="hold">
                            <p:stCondLst>
                              <p:cond delay="0"/>
                            </p:stCondLst>
                            <p:childTnLst>
                              <p:par>
                                <p:cTn id="10" presetID="40"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1"/>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4)">
                                      <p:cBhvr>
                                        <p:cTn id="19"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upload.wikimedia.org/wikipedia/commons/thumb/d/d6/Coal_Washer.JPG/300px-Coal_Washer.JPG">
            <a:hlinkClick r:id="rId2"/>
          </p:cNvPr>
          <p:cNvPicPr>
            <a:picLocks noChangeAspect="1" noChangeArrowheads="1"/>
          </p:cNvPicPr>
          <p:nvPr/>
        </p:nvPicPr>
        <p:blipFill>
          <a:blip r:embed="rId3"/>
          <a:srcRect/>
          <a:stretch>
            <a:fillRect/>
          </a:stretch>
        </p:blipFill>
        <p:spPr bwMode="auto">
          <a:xfrm>
            <a:off x="0" y="0"/>
            <a:ext cx="9143996" cy="6858000"/>
          </a:xfrm>
          <a:prstGeom prst="rect">
            <a:avLst/>
          </a:prstGeom>
          <a:noFill/>
        </p:spPr>
      </p:pic>
      <p:sp>
        <p:nvSpPr>
          <p:cNvPr id="3" name="Rounded Rectangle 2"/>
          <p:cNvSpPr/>
          <p:nvPr/>
        </p:nvSpPr>
        <p:spPr>
          <a:xfrm>
            <a:off x="304800" y="304800"/>
            <a:ext cx="8458200" cy="762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Five principal methods of Underground mining</a:t>
            </a:r>
            <a:endPar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graphicFrame>
        <p:nvGraphicFramePr>
          <p:cNvPr id="4" name="Diagram 3"/>
          <p:cNvGraphicFramePr/>
          <p:nvPr/>
        </p:nvGraphicFramePr>
        <p:xfrm>
          <a:off x="990600" y="1447800"/>
          <a:ext cx="6629400" cy="5003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0"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1"/>
                                          </p:val>
                                        </p:tav>
                                        <p:tav tm="100000">
                                          <p:val>
                                            <p:strVal val="#ppt_x"/>
                                          </p:val>
                                        </p:tav>
                                      </p:tavLst>
                                    </p:anim>
                                    <p:anim calcmode="lin" valueType="num">
                                      <p:cBhvr>
                                        <p:cTn id="14"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heel(4)">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Graphic spid="4" grpId="0">
        <p:bldAsOne/>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Documents and Settings\Personal\My Documents\412903366_20d77a7ebb.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2"/>
          <p:cNvSpPr txBox="1">
            <a:spLocks/>
          </p:cNvSpPr>
          <p:nvPr/>
        </p:nvSpPr>
        <p:spPr>
          <a:xfrm>
            <a:off x="381000" y="1371600"/>
            <a:ext cx="8229600" cy="3505200"/>
          </a:xfrm>
          <a:prstGeom prst="rect">
            <a:avLst/>
          </a:prstGeom>
          <a:solidFill>
            <a:schemeClr val="tx2">
              <a:lumMod val="60000"/>
              <a:lumOff val="40000"/>
              <a:alpha val="42000"/>
            </a:schemeClr>
          </a:solidFill>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PH" sz="4400" b="0" i="0" u="none" strike="noStrike" kern="1200" cap="none" spc="0" normalizeH="0" baseline="0" noProof="0" dirty="0" smtClean="0">
              <a:ln>
                <a:noFill/>
              </a:ln>
              <a:solidFill>
                <a:schemeClr val="tx1"/>
              </a:solidFill>
              <a:effectLst/>
              <a:uLnTx/>
              <a:uFillTx/>
              <a:latin typeface="+mj-lt"/>
              <a:ea typeface="+mj-ea"/>
              <a:cs typeface="+mj-cs"/>
            </a:endParaRPr>
          </a:p>
          <a:p>
            <a:pPr lvl="0" algn="ctr">
              <a:spcBef>
                <a:spcPct val="0"/>
              </a:spcBef>
              <a:defRPr/>
            </a:pPr>
            <a:r>
              <a:rPr lang="en-PH" sz="4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Comparative Graphical Diagram </a:t>
            </a:r>
            <a:r>
              <a:rPr lang="en-PH" sz="4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of the </a:t>
            </a:r>
            <a:r>
              <a:rPr kumimoji="0" lang="en-PH" sz="4400" b="1" i="0" u="none" strike="noStrike" kern="1200" normalizeH="0" baseline="0" noProof="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uLnTx/>
                <a:uFillTx/>
                <a:latin typeface="+mj-lt"/>
                <a:ea typeface="+mj-ea"/>
                <a:cs typeface="+mj-cs"/>
              </a:rPr>
              <a:t>Market Value of the Three Mining Minerals for the Past Years</a:t>
            </a:r>
            <a:endParaRPr kumimoji="0" lang="en-US" sz="4400" b="1" i="0" u="none" strike="noStrike" kern="1200" normalizeH="0" baseline="0" noProof="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dissolve">
                                      <p:cBhvr>
                                        <p:cTn id="7" dur="3000"/>
                                        <p:tgtEl>
                                          <p:spTgt spid="34818"/>
                                        </p:tgtEl>
                                      </p:cBhvr>
                                    </p:animEffect>
                                  </p:childTnLst>
                                </p:cTn>
                              </p:par>
                            </p:childTnLst>
                          </p:cTn>
                        </p:par>
                      </p:childTnLst>
                    </p:cTn>
                  </p:par>
                  <p:par>
                    <p:cTn id="8" fill="hold">
                      <p:stCondLst>
                        <p:cond delay="indefinite"/>
                      </p:stCondLst>
                      <p:childTnLst>
                        <p:par>
                          <p:cTn id="9" fill="hold">
                            <p:stCondLst>
                              <p:cond delay="0"/>
                            </p:stCondLst>
                            <p:childTnLst>
                              <p:par>
                                <p:cTn id="10" presetID="40" presetClass="entr" presetSubtype="0" fill="hold" grpId="0" nodeType="click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1"/>
                                          </p:val>
                                        </p:tav>
                                        <p:tav tm="100000">
                                          <p:val>
                                            <p:strVal val="#ppt_x"/>
                                          </p:val>
                                        </p:tav>
                                      </p:tavLst>
                                    </p:anim>
                                    <p:anim calcmode="lin" valueType="num">
                                      <p:cBhvr>
                                        <p:cTn id="14"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241703" y="457200"/>
            <a:ext cx="8597497" cy="5584371"/>
          </a:xfrm>
          <a:prstGeom prst="rect">
            <a:avLst/>
          </a:prstGeom>
          <a:noFill/>
          <a:ln w="9525">
            <a:noFill/>
            <a:miter lim="800000"/>
            <a:headEnd/>
            <a:tailEnd/>
          </a:ln>
          <a:effectLst/>
        </p:spPr>
      </p:pic>
      <p:sp>
        <p:nvSpPr>
          <p:cNvPr id="5" name="TextBox 4"/>
          <p:cNvSpPr txBox="1"/>
          <p:nvPr/>
        </p:nvSpPr>
        <p:spPr>
          <a:xfrm>
            <a:off x="381000" y="6019800"/>
            <a:ext cx="8305800" cy="646331"/>
          </a:xfrm>
          <a:prstGeom prst="rect">
            <a:avLst/>
          </a:prstGeom>
          <a:solidFill>
            <a:schemeClr val="bg2">
              <a:lumMod val="75000"/>
            </a:schemeClr>
          </a:solidFill>
        </p:spPr>
        <p:txBody>
          <a:bodyPr wrap="square" rtlCol="0">
            <a:spAutoFit/>
          </a:bodyPr>
          <a:lstStyle/>
          <a:p>
            <a:r>
              <a:rPr lang="en-US" dirty="0" smtClean="0"/>
              <a:t>http://www.infomine.com/investment/charts.aspx?mv=1&amp;f=f&amp;r=1y&amp;c=ccoal.xusd.umt,cmanganese.xusd.umt,cphosphates.xusd.umt#chart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3000"/>
                                        <p:tgtEl>
                                          <p:spTgt spid="3074"/>
                                        </p:tgtEl>
                                      </p:cBhvr>
                                    </p:animEffect>
                                    <p:anim calcmode="lin" valueType="num">
                                      <p:cBhvr>
                                        <p:cTn id="8" dur="3000" fill="hold"/>
                                        <p:tgtEl>
                                          <p:spTgt spid="3074"/>
                                        </p:tgtEl>
                                        <p:attrNameLst>
                                          <p:attrName>ppt_x</p:attrName>
                                        </p:attrNameLst>
                                      </p:cBhvr>
                                      <p:tavLst>
                                        <p:tav tm="0">
                                          <p:val>
                                            <p:strVal val="#ppt_x"/>
                                          </p:val>
                                        </p:tav>
                                        <p:tav tm="100000">
                                          <p:val>
                                            <p:strVal val="#ppt_x"/>
                                          </p:val>
                                        </p:tav>
                                      </p:tavLst>
                                    </p:anim>
                                    <p:anim calcmode="lin" valueType="num">
                                      <p:cBhvr>
                                        <p:cTn id="9" dur="3000" fill="hold"/>
                                        <p:tgtEl>
                                          <p:spTgt spid="307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457200" y="228600"/>
            <a:ext cx="8153400" cy="5823857"/>
          </a:xfrm>
          <a:prstGeom prst="rect">
            <a:avLst/>
          </a:prstGeom>
          <a:noFill/>
          <a:ln w="9525">
            <a:noFill/>
            <a:miter lim="800000"/>
            <a:headEnd/>
            <a:tailEnd/>
          </a:ln>
          <a:effectLst/>
        </p:spPr>
      </p:pic>
      <p:sp>
        <p:nvSpPr>
          <p:cNvPr id="4" name="TextBox 3"/>
          <p:cNvSpPr txBox="1"/>
          <p:nvPr/>
        </p:nvSpPr>
        <p:spPr>
          <a:xfrm>
            <a:off x="152400" y="6019800"/>
            <a:ext cx="8534400" cy="646331"/>
          </a:xfrm>
          <a:prstGeom prst="rect">
            <a:avLst/>
          </a:prstGeom>
          <a:solidFill>
            <a:schemeClr val="bg2">
              <a:lumMod val="75000"/>
            </a:schemeClr>
          </a:solidFill>
        </p:spPr>
        <p:txBody>
          <a:bodyPr wrap="square" rtlCol="0">
            <a:spAutoFit/>
          </a:bodyPr>
          <a:lstStyle/>
          <a:p>
            <a:r>
              <a:rPr lang="en-PH" dirty="0" smtClean="0"/>
              <a:t>http://www.infomine.com/investment/charts.aspx?mv=1&amp;f=f&amp;r=2y&amp;c=ccoal.xusd.umt,cmanganese.xusd.umt,cphosphates.xusd.umt#chart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3000"/>
                                        <p:tgtEl>
                                          <p:spTgt spid="4098"/>
                                        </p:tgtEl>
                                      </p:cBhvr>
                                    </p:animEffect>
                                    <p:anim calcmode="lin" valueType="num">
                                      <p:cBhvr>
                                        <p:cTn id="8" dur="3000" fill="hold"/>
                                        <p:tgtEl>
                                          <p:spTgt spid="4098"/>
                                        </p:tgtEl>
                                        <p:attrNameLst>
                                          <p:attrName>ppt_x</p:attrName>
                                        </p:attrNameLst>
                                      </p:cBhvr>
                                      <p:tavLst>
                                        <p:tav tm="0">
                                          <p:val>
                                            <p:strVal val="#ppt_x"/>
                                          </p:val>
                                        </p:tav>
                                        <p:tav tm="100000">
                                          <p:val>
                                            <p:strVal val="#ppt_x"/>
                                          </p:val>
                                        </p:tav>
                                      </p:tavLst>
                                    </p:anim>
                                    <p:anim calcmode="lin" valueType="num">
                                      <p:cBhvr>
                                        <p:cTn id="9" dur="3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533400" y="304800"/>
            <a:ext cx="8001000" cy="5715000"/>
          </a:xfrm>
          <a:prstGeom prst="rect">
            <a:avLst/>
          </a:prstGeom>
          <a:noFill/>
          <a:ln w="9525">
            <a:noFill/>
            <a:miter lim="800000"/>
            <a:headEnd/>
            <a:tailEnd/>
          </a:ln>
          <a:effectLst/>
        </p:spPr>
      </p:pic>
      <p:sp>
        <p:nvSpPr>
          <p:cNvPr id="4" name="TextBox 3"/>
          <p:cNvSpPr txBox="1"/>
          <p:nvPr/>
        </p:nvSpPr>
        <p:spPr>
          <a:xfrm>
            <a:off x="228600" y="6019800"/>
            <a:ext cx="8686800" cy="646331"/>
          </a:xfrm>
          <a:prstGeom prst="rect">
            <a:avLst/>
          </a:prstGeom>
          <a:solidFill>
            <a:schemeClr val="bg2">
              <a:lumMod val="75000"/>
            </a:schemeClr>
          </a:solidFill>
        </p:spPr>
        <p:txBody>
          <a:bodyPr wrap="square" rtlCol="0">
            <a:spAutoFit/>
          </a:bodyPr>
          <a:lstStyle/>
          <a:p>
            <a:r>
              <a:rPr lang="en-US" dirty="0" smtClean="0"/>
              <a:t>http://www.infomine.com/investment/charts.aspx?mv=1&amp;f=f&amp;r=3y&amp;c=ccoal.xusd.umt,cmanganese.xusd.umt,cphosphates.xusd.umt#chart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3000"/>
                                        <p:tgtEl>
                                          <p:spTgt spid="5122"/>
                                        </p:tgtEl>
                                      </p:cBhvr>
                                    </p:animEffect>
                                    <p:anim calcmode="lin" valueType="num">
                                      <p:cBhvr>
                                        <p:cTn id="8" dur="3000" fill="hold"/>
                                        <p:tgtEl>
                                          <p:spTgt spid="5122"/>
                                        </p:tgtEl>
                                        <p:attrNameLst>
                                          <p:attrName>ppt_x</p:attrName>
                                        </p:attrNameLst>
                                      </p:cBhvr>
                                      <p:tavLst>
                                        <p:tav tm="0">
                                          <p:val>
                                            <p:strVal val="#ppt_x"/>
                                          </p:val>
                                        </p:tav>
                                        <p:tav tm="100000">
                                          <p:val>
                                            <p:strVal val="#ppt_x"/>
                                          </p:val>
                                        </p:tav>
                                      </p:tavLst>
                                    </p:anim>
                                    <p:anim calcmode="lin" valueType="num">
                                      <p:cBhvr>
                                        <p:cTn id="9" dur="3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Personal\My Documents\3983467259_6f6f04130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457200" y="274638"/>
            <a:ext cx="8229600" cy="5745162"/>
          </a:xfrm>
        </p:spPr>
        <p:txBody>
          <a:bodyPr>
            <a:normAutofit/>
          </a:bodyPr>
          <a:lstStyle/>
          <a:p>
            <a:r>
              <a:rPr lang="en-PH" sz="9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Manganese</a:t>
            </a:r>
            <a:endParaRPr lang="en-US" sz="96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3000"/>
                                        <p:tgtEl>
                                          <p:spTgt spid="2050"/>
                                        </p:tgtEl>
                                      </p:cBhvr>
                                    </p:animEffect>
                                    <p:anim calcmode="lin" valueType="num">
                                      <p:cBhvr>
                                        <p:cTn id="8" dur="3000" fill="hold"/>
                                        <p:tgtEl>
                                          <p:spTgt spid="2050"/>
                                        </p:tgtEl>
                                        <p:attrNameLst>
                                          <p:attrName>style.rotation</p:attrName>
                                        </p:attrNameLst>
                                      </p:cBhvr>
                                      <p:tavLst>
                                        <p:tav tm="0">
                                          <p:val>
                                            <p:fltVal val="720"/>
                                          </p:val>
                                        </p:tav>
                                        <p:tav tm="100000">
                                          <p:val>
                                            <p:fltVal val="0"/>
                                          </p:val>
                                        </p:tav>
                                      </p:tavLst>
                                    </p:anim>
                                    <p:anim calcmode="lin" valueType="num">
                                      <p:cBhvr>
                                        <p:cTn id="9" dur="3000" fill="hold"/>
                                        <p:tgtEl>
                                          <p:spTgt spid="2050"/>
                                        </p:tgtEl>
                                        <p:attrNameLst>
                                          <p:attrName>ppt_h</p:attrName>
                                        </p:attrNameLst>
                                      </p:cBhvr>
                                      <p:tavLst>
                                        <p:tav tm="0">
                                          <p:val>
                                            <p:fltVal val="0"/>
                                          </p:val>
                                        </p:tav>
                                        <p:tav tm="100000">
                                          <p:val>
                                            <p:strVal val="#ppt_h"/>
                                          </p:val>
                                        </p:tav>
                                      </p:tavLst>
                                    </p:anim>
                                    <p:anim calcmode="lin" valueType="num">
                                      <p:cBhvr>
                                        <p:cTn id="10" dur="3000" fill="hold"/>
                                        <p:tgtEl>
                                          <p:spTgt spid="2050"/>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30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16" dur="30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17" dur="30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8" dur="3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609600" y="381000"/>
            <a:ext cx="7894320" cy="5638800"/>
          </a:xfrm>
          <a:prstGeom prst="rect">
            <a:avLst/>
          </a:prstGeom>
          <a:noFill/>
          <a:ln w="9525">
            <a:noFill/>
            <a:miter lim="800000"/>
            <a:headEnd/>
            <a:tailEnd/>
          </a:ln>
          <a:effectLst/>
        </p:spPr>
      </p:pic>
      <p:sp>
        <p:nvSpPr>
          <p:cNvPr id="4" name="TextBox 3"/>
          <p:cNvSpPr txBox="1"/>
          <p:nvPr/>
        </p:nvSpPr>
        <p:spPr>
          <a:xfrm>
            <a:off x="228600" y="6019800"/>
            <a:ext cx="8686800" cy="646331"/>
          </a:xfrm>
          <a:prstGeom prst="rect">
            <a:avLst/>
          </a:prstGeom>
          <a:solidFill>
            <a:schemeClr val="bg2">
              <a:lumMod val="75000"/>
            </a:schemeClr>
          </a:solidFill>
        </p:spPr>
        <p:txBody>
          <a:bodyPr wrap="square" rtlCol="0">
            <a:spAutoFit/>
          </a:bodyPr>
          <a:lstStyle/>
          <a:p>
            <a:r>
              <a:rPr lang="en-US" dirty="0" smtClean="0"/>
              <a:t>http://www.infomine.com/investment/charts.aspx?mv=1&amp;f=f&amp;r=5y&amp;c=ccoal.xusd.umt,cmanganese.xusd.umt,cphosphates.xusd.umt#chart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3000"/>
                                        <p:tgtEl>
                                          <p:spTgt spid="6146"/>
                                        </p:tgtEl>
                                      </p:cBhvr>
                                    </p:animEffect>
                                    <p:anim calcmode="lin" valueType="num">
                                      <p:cBhvr>
                                        <p:cTn id="8" dur="3000" fill="hold"/>
                                        <p:tgtEl>
                                          <p:spTgt spid="6146"/>
                                        </p:tgtEl>
                                        <p:attrNameLst>
                                          <p:attrName>ppt_x</p:attrName>
                                        </p:attrNameLst>
                                      </p:cBhvr>
                                      <p:tavLst>
                                        <p:tav tm="0">
                                          <p:val>
                                            <p:strVal val="#ppt_x"/>
                                          </p:val>
                                        </p:tav>
                                        <p:tav tm="100000">
                                          <p:val>
                                            <p:strVal val="#ppt_x"/>
                                          </p:val>
                                        </p:tav>
                                      </p:tavLst>
                                    </p:anim>
                                    <p:anim calcmode="lin" valueType="num">
                                      <p:cBhvr>
                                        <p:cTn id="9" dur="3000" fill="hold"/>
                                        <p:tgtEl>
                                          <p:spTgt spid="614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533400" y="304800"/>
            <a:ext cx="8001000" cy="5715001"/>
          </a:xfrm>
          <a:prstGeom prst="rect">
            <a:avLst/>
          </a:prstGeom>
          <a:noFill/>
          <a:ln w="9525">
            <a:noFill/>
            <a:miter lim="800000"/>
            <a:headEnd/>
            <a:tailEnd/>
          </a:ln>
          <a:effectLst/>
        </p:spPr>
      </p:pic>
      <p:sp>
        <p:nvSpPr>
          <p:cNvPr id="4" name="TextBox 3"/>
          <p:cNvSpPr txBox="1"/>
          <p:nvPr/>
        </p:nvSpPr>
        <p:spPr>
          <a:xfrm>
            <a:off x="228600" y="6019800"/>
            <a:ext cx="8686800" cy="646331"/>
          </a:xfrm>
          <a:prstGeom prst="rect">
            <a:avLst/>
          </a:prstGeom>
          <a:solidFill>
            <a:schemeClr val="bg2">
              <a:lumMod val="75000"/>
            </a:schemeClr>
          </a:solidFill>
        </p:spPr>
        <p:txBody>
          <a:bodyPr wrap="square" rtlCol="0">
            <a:spAutoFit/>
          </a:bodyPr>
          <a:lstStyle/>
          <a:p>
            <a:r>
              <a:rPr lang="en-US" dirty="0" smtClean="0"/>
              <a:t>http://www.infomine.com/investment/charts.aspx?mv=1&amp;f=f&amp;r=10y&amp;c=ccoal.xusd.umt,cmanganese.xusd.umt,cphosphates.xusd.umt#chart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3000"/>
                                        <p:tgtEl>
                                          <p:spTgt spid="7170"/>
                                        </p:tgtEl>
                                      </p:cBhvr>
                                    </p:animEffect>
                                    <p:anim calcmode="lin" valueType="num">
                                      <p:cBhvr>
                                        <p:cTn id="8" dur="3000" fill="hold"/>
                                        <p:tgtEl>
                                          <p:spTgt spid="7170"/>
                                        </p:tgtEl>
                                        <p:attrNameLst>
                                          <p:attrName>ppt_x</p:attrName>
                                        </p:attrNameLst>
                                      </p:cBhvr>
                                      <p:tavLst>
                                        <p:tav tm="0">
                                          <p:val>
                                            <p:strVal val="#ppt_x"/>
                                          </p:val>
                                        </p:tav>
                                        <p:tav tm="100000">
                                          <p:val>
                                            <p:strVal val="#ppt_x"/>
                                          </p:val>
                                        </p:tav>
                                      </p:tavLst>
                                    </p:anim>
                                    <p:anim calcmode="lin" valueType="num">
                                      <p:cBhvr>
                                        <p:cTn id="9" dur="3000" fill="hold"/>
                                        <p:tgtEl>
                                          <p:spTgt spid="717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bg>
      <p:bgPr>
        <a:gradFill>
          <a:gsLst>
            <a:gs pos="0">
              <a:srgbClr val="3399FF">
                <a:alpha val="55000"/>
              </a:srgbClr>
            </a:gs>
            <a:gs pos="16000">
              <a:srgbClr val="00CCCC"/>
            </a:gs>
            <a:gs pos="47000">
              <a:srgbClr val="9999FF"/>
            </a:gs>
            <a:gs pos="60001">
              <a:srgbClr val="2E6792"/>
            </a:gs>
            <a:gs pos="71001">
              <a:srgbClr val="3333CC"/>
            </a:gs>
            <a:gs pos="81000">
              <a:srgbClr val="1170FF"/>
            </a:gs>
            <a:gs pos="100000">
              <a:srgbClr val="006699"/>
            </a:gs>
          </a:gsLst>
          <a:lin ang="27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495800" y="0"/>
            <a:ext cx="4648200" cy="6858000"/>
          </a:xfrm>
        </p:spPr>
        <p:txBody>
          <a:bodyPr>
            <a:normAutofit/>
          </a:bodyPr>
          <a:lstStyle/>
          <a:p>
            <a:r>
              <a:rPr lang="en-PH"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Cost </a:t>
            </a:r>
            <a:br>
              <a:rPr lang="en-PH"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PH"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of </a:t>
            </a:r>
            <a:br>
              <a:rPr lang="en-PH"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PH"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Mining</a:t>
            </a:r>
            <a:endParaRPr lang="en-US" sz="8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3313" name="Picture 1" descr="C:\Documents and Settings\Personal\My Documents\2201986769_17478edc4f.jpg"/>
          <p:cNvPicPr>
            <a:picLocks noChangeAspect="1" noChangeArrowheads="1"/>
          </p:cNvPicPr>
          <p:nvPr/>
        </p:nvPicPr>
        <p:blipFill>
          <a:blip r:embed="rId2"/>
          <a:srcRect/>
          <a:stretch>
            <a:fillRect/>
          </a:stretch>
        </p:blipFill>
        <p:spPr bwMode="auto">
          <a:xfrm>
            <a:off x="0" y="0"/>
            <a:ext cx="4495800" cy="68743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3313"/>
                                        </p:tgtEl>
                                        <p:attrNameLst>
                                          <p:attrName>style.visibility</p:attrName>
                                        </p:attrNameLst>
                                      </p:cBhvr>
                                      <p:to>
                                        <p:strVal val="visible"/>
                                      </p:to>
                                    </p:set>
                                    <p:animEffect transition="in" filter="wedge">
                                      <p:cBhvr>
                                        <p:cTn id="7" dur="3000"/>
                                        <p:tgtEl>
                                          <p:spTgt spid="13313"/>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2"/>
                                        </p:tgtEl>
                                        <p:attrNameLst>
                                          <p:attrName>style.visibility</p:attrName>
                                        </p:attrNameLst>
                                      </p:cBhvr>
                                      <p:to>
                                        <p:strVal val="visible"/>
                                      </p:to>
                                    </p:set>
                                    <p:anim calcmode="discrete" valueType="clr">
                                      <p:cBhvr override="childStyle">
                                        <p:cTn id="12"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2"/>
                                        </p:tgtEl>
                                        <p:attrNameLst>
                                          <p:attrName>fillcolor</p:attrName>
                                        </p:attrNameLst>
                                      </p:cBhvr>
                                      <p:tavLst>
                                        <p:tav tm="0">
                                          <p:val>
                                            <p:clrVal>
                                              <a:schemeClr val="accent2"/>
                                            </p:clrVal>
                                          </p:val>
                                        </p:tav>
                                        <p:tav tm="50000">
                                          <p:val>
                                            <p:clrVal>
                                              <a:schemeClr val="hlink"/>
                                            </p:clrVal>
                                          </p:val>
                                        </p:tav>
                                      </p:tavLst>
                                    </p:anim>
                                    <p:set>
                                      <p:cBhvr>
                                        <p:cTn id="14" dur="8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C:\Documents and Settings\Personal\My Documents\coal pics\coal_background.jpg"/>
          <p:cNvPicPr>
            <a:picLocks noChangeAspect="1" noChangeArrowheads="1"/>
          </p:cNvPicPr>
          <p:nvPr/>
        </p:nvPicPr>
        <p:blipFill>
          <a:blip r:embed="rId2"/>
          <a:srcRect/>
          <a:stretch>
            <a:fillRect/>
          </a:stretch>
        </p:blipFill>
        <p:spPr bwMode="auto">
          <a:xfrm>
            <a:off x="-252413" y="-238125"/>
            <a:ext cx="9648826" cy="7334250"/>
          </a:xfrm>
          <a:prstGeom prst="rect">
            <a:avLst/>
          </a:prstGeom>
          <a:noFill/>
        </p:spPr>
      </p:pic>
      <p:sp>
        <p:nvSpPr>
          <p:cNvPr id="2" name="Title 1"/>
          <p:cNvSpPr>
            <a:spLocks noGrp="1"/>
          </p:cNvSpPr>
          <p:nvPr>
            <p:ph type="title"/>
          </p:nvPr>
        </p:nvSpPr>
        <p:spPr>
          <a:xfrm>
            <a:off x="228600" y="0"/>
            <a:ext cx="8686800" cy="838200"/>
          </a:xfrm>
        </p:spPr>
        <p:style>
          <a:lnRef idx="1">
            <a:schemeClr val="accent5"/>
          </a:lnRef>
          <a:fillRef idx="2">
            <a:schemeClr val="accent5"/>
          </a:fillRef>
          <a:effectRef idx="1">
            <a:schemeClr val="accent5"/>
          </a:effectRef>
          <a:fontRef idx="minor">
            <a:schemeClr val="dk1"/>
          </a:fontRef>
        </p:style>
        <p:txBody>
          <a:bodyPr>
            <a:normAutofit/>
          </a:bodyPr>
          <a:lstStyle/>
          <a:p>
            <a:r>
              <a:rPr lang="en-US" sz="2800" b="1" dirty="0" smtClean="0"/>
              <a:t>Theoretical 5,000 </a:t>
            </a:r>
            <a:r>
              <a:rPr lang="en-US" sz="2800" b="1" dirty="0" smtClean="0"/>
              <a:t>Tons Per </a:t>
            </a:r>
            <a:r>
              <a:rPr lang="en-US" sz="2800" b="1" dirty="0" smtClean="0"/>
              <a:t>Day Open Pit Cost </a:t>
            </a:r>
            <a:r>
              <a:rPr lang="en-US" sz="2800" b="1" dirty="0" smtClean="0"/>
              <a:t>Model</a:t>
            </a:r>
            <a:endParaRPr lang="en-US" sz="2800" dirty="0"/>
          </a:p>
        </p:txBody>
      </p:sp>
      <p:graphicFrame>
        <p:nvGraphicFramePr>
          <p:cNvPr id="4" name="Table 3"/>
          <p:cNvGraphicFramePr>
            <a:graphicFrameLocks noGrp="1"/>
          </p:cNvGraphicFramePr>
          <p:nvPr/>
        </p:nvGraphicFramePr>
        <p:xfrm>
          <a:off x="228600" y="1219192"/>
          <a:ext cx="8686799" cy="5556512"/>
        </p:xfrm>
        <a:graphic>
          <a:graphicData uri="http://schemas.openxmlformats.org/drawingml/2006/table">
            <a:tbl>
              <a:tblPr/>
              <a:tblGrid>
                <a:gridCol w="2895599"/>
                <a:gridCol w="2895600"/>
                <a:gridCol w="2895600"/>
              </a:tblGrid>
              <a:tr h="292448">
                <a:tc gridSpan="3">
                  <a:txBody>
                    <a:bodyPr/>
                    <a:lstStyle/>
                    <a:p>
                      <a:pPr marL="0" marR="0" algn="ctr">
                        <a:lnSpc>
                          <a:spcPct val="115000"/>
                        </a:lnSpc>
                        <a:spcBef>
                          <a:spcPts val="0"/>
                        </a:spcBef>
                        <a:spcAft>
                          <a:spcPts val="0"/>
                        </a:spcAft>
                      </a:pPr>
                      <a:r>
                        <a:rPr lang="en-US" sz="1600" b="1" dirty="0">
                          <a:solidFill>
                            <a:srgbClr val="FFFFFF"/>
                          </a:solidFill>
                          <a:latin typeface="Calibri"/>
                          <a:ea typeface="Calibri"/>
                          <a:cs typeface="Times New Roman"/>
                        </a:rPr>
                        <a:t>Production</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endParaRPr lang="en-US"/>
                    </a:p>
                  </a:txBody>
                  <a:tcPr/>
                </a:tc>
                <a:tc hMerge="1">
                  <a:txBody>
                    <a:bodyPr/>
                    <a:lstStyle/>
                    <a:p>
                      <a:endParaRPr lang="en-US"/>
                    </a:p>
                  </a:txBody>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Mine Type:</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Surface Mine</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a:latin typeface="Calibri"/>
                          <a:ea typeface="Calibri"/>
                          <a:cs typeface="Times New Roman"/>
                        </a:rPr>
                        <a:t> </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Stripping Ratio:</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1:1</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a:latin typeface="Calibri"/>
                          <a:ea typeface="Calibri"/>
                          <a:cs typeface="Times New Roman"/>
                        </a:rPr>
                        <a:t> </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Ore Production:</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5,000 </a:t>
                      </a:r>
                      <a:r>
                        <a:rPr lang="en-US" sz="1600" dirty="0" err="1">
                          <a:latin typeface="Calibri"/>
                          <a:ea typeface="Calibri"/>
                          <a:cs typeface="Times New Roman"/>
                        </a:rPr>
                        <a:t>tonnes</a:t>
                      </a:r>
                      <a:r>
                        <a:rPr lang="en-US" sz="1600" dirty="0">
                          <a:latin typeface="Calibri"/>
                          <a:ea typeface="Calibri"/>
                          <a:cs typeface="Times New Roman"/>
                        </a:rPr>
                        <a:t> per day</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a:latin typeface="Calibri"/>
                          <a:ea typeface="Calibri"/>
                          <a:cs typeface="Times New Roman"/>
                        </a:rPr>
                        <a:t> </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Waste Production:</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5,000 </a:t>
                      </a:r>
                      <a:r>
                        <a:rPr lang="en-US" sz="1600" dirty="0" err="1">
                          <a:latin typeface="Calibri"/>
                          <a:ea typeface="Calibri"/>
                          <a:cs typeface="Times New Roman"/>
                        </a:rPr>
                        <a:t>tonnes</a:t>
                      </a:r>
                      <a:r>
                        <a:rPr lang="en-US" sz="1600" dirty="0">
                          <a:latin typeface="Calibri"/>
                          <a:ea typeface="Calibri"/>
                          <a:cs typeface="Times New Roman"/>
                        </a:rPr>
                        <a:t> per day</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a:latin typeface="Calibri"/>
                          <a:ea typeface="Calibri"/>
                          <a:cs typeface="Times New Roman"/>
                        </a:rPr>
                        <a:t> </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 </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 </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 </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Haul Distance - Ore</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meters</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1,068</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Haul Distance - Waste</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meters</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535</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Total Resource</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tonnes</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18,715,000</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 </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 </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 </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Hours per shift </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10</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 </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Shifts per day</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2</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 </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Days per year</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312</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 </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 </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 </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 </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Bench height - Ore</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meters</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5.49</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Bench height - Waste</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meters</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8.53</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 </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 </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 </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Powder factor - Ore</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kg/tonne</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0.28</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2448">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Powder factor - Waste</a:t>
                      </a:r>
                      <a:endParaRPr lang="en-US" sz="1600" dirty="0">
                        <a:latin typeface="Calibri"/>
                        <a:ea typeface="Calibri"/>
                        <a:cs typeface="Times New Roman"/>
                      </a:endParaRPr>
                    </a:p>
                  </a:txBody>
                  <a:tcPr marL="63944" marR="63944"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kg/tonne</a:t>
                      </a:r>
                    </a:p>
                  </a:txBody>
                  <a:tcPr marL="63944" marR="63944"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0.23</a:t>
                      </a:r>
                    </a:p>
                  </a:txBody>
                  <a:tcPr marL="63944" marR="63944"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67586"/>
                                        </p:tgtEl>
                                        <p:attrNameLst>
                                          <p:attrName>style.visibility</p:attrName>
                                        </p:attrNameLst>
                                      </p:cBhvr>
                                      <p:to>
                                        <p:strVal val="visible"/>
                                      </p:to>
                                    </p:set>
                                    <p:animEffect transition="in" filter="plus(in)">
                                      <p:cBhvr>
                                        <p:cTn id="7" dur="2000"/>
                                        <p:tgtEl>
                                          <p:spTgt spid="6758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trips(downLeft)">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4)">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C:\Documents and Settings\Personal\My Documents\coal pics\coal_background.jpg"/>
          <p:cNvPicPr>
            <a:picLocks noChangeAspect="1" noChangeArrowheads="1"/>
          </p:cNvPicPr>
          <p:nvPr/>
        </p:nvPicPr>
        <p:blipFill>
          <a:blip r:embed="rId2"/>
          <a:srcRect/>
          <a:stretch>
            <a:fillRect/>
          </a:stretch>
        </p:blipFill>
        <p:spPr bwMode="auto">
          <a:xfrm>
            <a:off x="-252413" y="-238125"/>
            <a:ext cx="9648826" cy="7334250"/>
          </a:xfrm>
          <a:prstGeom prst="rect">
            <a:avLst/>
          </a:prstGeom>
          <a:noFill/>
        </p:spPr>
      </p:pic>
      <p:sp>
        <p:nvSpPr>
          <p:cNvPr id="4" name="Title 1"/>
          <p:cNvSpPr txBox="1">
            <a:spLocks/>
          </p:cNvSpPr>
          <p:nvPr/>
        </p:nvSpPr>
        <p:spPr>
          <a:xfrm>
            <a:off x="457200" y="304800"/>
            <a:ext cx="8229600" cy="838200"/>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smtClean="0">
                <a:ln>
                  <a:noFill/>
                </a:ln>
                <a:solidFill>
                  <a:schemeClr val="dk1"/>
                </a:solidFill>
                <a:effectLst/>
                <a:uLnTx/>
                <a:uFillTx/>
                <a:latin typeface="+mn-lt"/>
                <a:ea typeface="+mn-ea"/>
                <a:cs typeface="+mn-cs"/>
              </a:rPr>
              <a:t>Theoretical 5,000 Tons Per Day Open Pit Cost Model</a:t>
            </a:r>
            <a:endParaRPr kumimoji="0" lang="en-US" sz="2800" b="0" i="0" u="none" strike="noStrike" kern="1200" cap="none" spc="0" normalizeH="0" baseline="0" noProof="0" dirty="0">
              <a:ln>
                <a:noFill/>
              </a:ln>
              <a:solidFill>
                <a:schemeClr val="dk1"/>
              </a:solidFill>
              <a:effectLst/>
              <a:uLnTx/>
              <a:uFillTx/>
              <a:latin typeface="+mn-lt"/>
              <a:ea typeface="+mn-ea"/>
              <a:cs typeface="+mn-cs"/>
            </a:endParaRPr>
          </a:p>
        </p:txBody>
      </p:sp>
      <p:graphicFrame>
        <p:nvGraphicFramePr>
          <p:cNvPr id="5" name="Table 4"/>
          <p:cNvGraphicFramePr>
            <a:graphicFrameLocks noGrp="1"/>
          </p:cNvGraphicFramePr>
          <p:nvPr/>
        </p:nvGraphicFramePr>
        <p:xfrm>
          <a:off x="762000" y="1447800"/>
          <a:ext cx="7391400" cy="1085088"/>
        </p:xfrm>
        <a:graphic>
          <a:graphicData uri="http://schemas.openxmlformats.org/drawingml/2006/table">
            <a:tbl>
              <a:tblPr/>
              <a:tblGrid>
                <a:gridCol w="2463800"/>
                <a:gridCol w="2463800"/>
                <a:gridCol w="2463800"/>
              </a:tblGrid>
              <a:tr h="0">
                <a:tc gridSpan="3">
                  <a:txBody>
                    <a:bodyPr/>
                    <a:lstStyle/>
                    <a:p>
                      <a:pPr marL="0" marR="0" algn="ctr">
                        <a:lnSpc>
                          <a:spcPct val="115000"/>
                        </a:lnSpc>
                        <a:spcBef>
                          <a:spcPts val="0"/>
                        </a:spcBef>
                        <a:spcAft>
                          <a:spcPts val="0"/>
                        </a:spcAft>
                      </a:pPr>
                      <a:r>
                        <a:rPr lang="en-US" sz="1600" b="1" dirty="0">
                          <a:solidFill>
                            <a:srgbClr val="FFFFFF"/>
                          </a:solidFill>
                          <a:latin typeface="Calibri"/>
                          <a:ea typeface="Calibri"/>
                          <a:cs typeface="Times New Roman"/>
                        </a:rPr>
                        <a:t>Development</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endParaRPr lang="en-US"/>
                    </a:p>
                  </a:txBody>
                  <a:tcPr/>
                </a:tc>
                <a:tc hMerge="1">
                  <a:txBody>
                    <a:bodyPr/>
                    <a:lstStyle/>
                    <a:p>
                      <a:endParaRPr lang="en-US"/>
                    </a:p>
                  </a:txBody>
                  <a:tcPr/>
                </a:tc>
              </a:tr>
              <a:tr h="0">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Preproduction Stripping</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err="1">
                          <a:latin typeface="Calibri"/>
                          <a:ea typeface="Calibri"/>
                          <a:cs typeface="Times New Roman"/>
                        </a:rPr>
                        <a:t>tonnes</a:t>
                      </a:r>
                      <a:endParaRPr lang="en-US" sz="1600" dirty="0">
                        <a:latin typeface="Calibri"/>
                        <a:ea typeface="Calibri"/>
                        <a:cs typeface="Times New Roman"/>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a:latin typeface="Calibri"/>
                          <a:ea typeface="Calibri"/>
                          <a:cs typeface="Times New Roman"/>
                        </a:rPr>
                        <a:t>150,000</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0">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Haul Road Construction</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meters</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1,603</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0">
                <a:tc>
                  <a:txBody>
                    <a:bodyPr/>
                    <a:lstStyle/>
                    <a:p>
                      <a:pPr marL="0" marR="0">
                        <a:lnSpc>
                          <a:spcPct val="115000"/>
                        </a:lnSpc>
                        <a:spcBef>
                          <a:spcPts val="0"/>
                        </a:spcBef>
                        <a:spcAft>
                          <a:spcPts val="0"/>
                        </a:spcAft>
                      </a:pPr>
                      <a:endParaRPr lang="en-US" sz="11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endParaRPr lang="en-US" sz="1600">
                        <a:latin typeface="Calibri"/>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endParaRPr lang="en-US" sz="1600" dirty="0">
                        <a:latin typeface="Calibri"/>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bl>
          </a:graphicData>
        </a:graphic>
      </p:graphicFrame>
      <p:graphicFrame>
        <p:nvGraphicFramePr>
          <p:cNvPr id="6" name="Table 5"/>
          <p:cNvGraphicFramePr>
            <a:graphicFrameLocks noGrp="1"/>
          </p:cNvGraphicFramePr>
          <p:nvPr/>
        </p:nvGraphicFramePr>
        <p:xfrm>
          <a:off x="762000" y="2895596"/>
          <a:ext cx="7467600" cy="3811782"/>
        </p:xfrm>
        <a:graphic>
          <a:graphicData uri="http://schemas.openxmlformats.org/drawingml/2006/table">
            <a:tbl>
              <a:tblPr/>
              <a:tblGrid>
                <a:gridCol w="3733800"/>
                <a:gridCol w="3733800"/>
              </a:tblGrid>
              <a:tr h="293214">
                <a:tc gridSpan="2">
                  <a:txBody>
                    <a:bodyPr/>
                    <a:lstStyle/>
                    <a:p>
                      <a:pPr marL="0" marR="0" algn="ctr">
                        <a:lnSpc>
                          <a:spcPct val="115000"/>
                        </a:lnSpc>
                        <a:spcBef>
                          <a:spcPts val="0"/>
                        </a:spcBef>
                        <a:spcAft>
                          <a:spcPts val="0"/>
                        </a:spcAft>
                      </a:pPr>
                      <a:r>
                        <a:rPr lang="en-US" sz="1600" b="1" dirty="0">
                          <a:solidFill>
                            <a:srgbClr val="FFFFFF"/>
                          </a:solidFill>
                          <a:latin typeface="Calibri"/>
                          <a:ea typeface="Calibri"/>
                          <a:cs typeface="Times New Roman"/>
                        </a:rPr>
                        <a:t>Equipment</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endParaRPr lang="en-US"/>
                    </a:p>
                  </a:txBody>
                  <a:tcPr/>
                </a:tc>
              </a:tr>
              <a:tr h="293214">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Hydraulic Shovels</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1-4.5 cu.mt</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3214">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Front-end Loaders</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1-5.4 cu.mt</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3214">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Rear-dump Trucks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5-36.3 </a:t>
                      </a:r>
                      <a:r>
                        <a:rPr lang="en-US" sz="1600" dirty="0" err="1">
                          <a:latin typeface="Calibri"/>
                          <a:ea typeface="Calibri"/>
                          <a:cs typeface="Times New Roman"/>
                        </a:rPr>
                        <a:t>tonne</a:t>
                      </a:r>
                      <a:endParaRPr lang="en-US" sz="1600" dirty="0">
                        <a:latin typeface="Calibri"/>
                        <a:ea typeface="Calibri"/>
                        <a:cs typeface="Times New Roman"/>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3214">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Rotary Drills</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1-17.15 cm</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3214">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Bulldozers</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4-125 kW</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3214">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Graders</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1-150 kW</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3214">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Water Tankers</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1-9,500 liter</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3214">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Service/Tire Trucks</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3-6,800 kg </a:t>
                      </a:r>
                      <a:r>
                        <a:rPr lang="en-US" sz="1600" dirty="0" err="1">
                          <a:latin typeface="Calibri"/>
                          <a:ea typeface="Calibri"/>
                          <a:cs typeface="Times New Roman"/>
                        </a:rPr>
                        <a:t>gvw</a:t>
                      </a:r>
                      <a:endParaRPr lang="en-US" sz="1600" dirty="0">
                        <a:latin typeface="Calibri"/>
                        <a:ea typeface="Calibri"/>
                        <a:cs typeface="Times New Roman"/>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3214">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Bulk Trucks</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1-450 kg/min</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3214">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Light Plants</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4-13 kW</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3214">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Pumps</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2-4 kW</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3214">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Pickup Trucks</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4</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C:\Documents and Settings\Personal\My Documents\coal pics\coal_background.jpg"/>
          <p:cNvPicPr>
            <a:picLocks noChangeAspect="1" noChangeArrowheads="1"/>
          </p:cNvPicPr>
          <p:nvPr/>
        </p:nvPicPr>
        <p:blipFill>
          <a:blip r:embed="rId2"/>
          <a:srcRect/>
          <a:stretch>
            <a:fillRect/>
          </a:stretch>
        </p:blipFill>
        <p:spPr bwMode="auto">
          <a:xfrm>
            <a:off x="-252413" y="-238125"/>
            <a:ext cx="9648826" cy="7334250"/>
          </a:xfrm>
          <a:prstGeom prst="rect">
            <a:avLst/>
          </a:prstGeom>
          <a:noFill/>
        </p:spPr>
      </p:pic>
      <p:sp>
        <p:nvSpPr>
          <p:cNvPr id="4" name="Title 1"/>
          <p:cNvSpPr txBox="1">
            <a:spLocks/>
          </p:cNvSpPr>
          <p:nvPr/>
        </p:nvSpPr>
        <p:spPr>
          <a:xfrm>
            <a:off x="457200" y="0"/>
            <a:ext cx="8229600" cy="838200"/>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dk1"/>
                </a:solidFill>
                <a:effectLst/>
                <a:uLnTx/>
                <a:uFillTx/>
                <a:latin typeface="+mn-lt"/>
                <a:ea typeface="+mn-ea"/>
                <a:cs typeface="+mn-cs"/>
              </a:rPr>
              <a:t>Theoretical 5,000 Tons Per Day Open Pit Cost Model</a:t>
            </a:r>
            <a:endParaRPr kumimoji="0" lang="en-US" sz="2800" b="0" i="0" u="none" strike="noStrike" kern="1200" cap="none" spc="0" normalizeH="0" baseline="0" noProof="0" dirty="0">
              <a:ln>
                <a:noFill/>
              </a:ln>
              <a:solidFill>
                <a:schemeClr val="dk1"/>
              </a:solidFill>
              <a:effectLst/>
              <a:uLnTx/>
              <a:uFillTx/>
              <a:latin typeface="+mn-lt"/>
              <a:ea typeface="+mn-ea"/>
              <a:cs typeface="+mn-cs"/>
            </a:endParaRPr>
          </a:p>
        </p:txBody>
      </p:sp>
      <p:graphicFrame>
        <p:nvGraphicFramePr>
          <p:cNvPr id="5" name="Table 4"/>
          <p:cNvGraphicFramePr>
            <a:graphicFrameLocks noGrp="1"/>
          </p:cNvGraphicFramePr>
          <p:nvPr/>
        </p:nvGraphicFramePr>
        <p:xfrm>
          <a:off x="685800" y="1143000"/>
          <a:ext cx="7620000" cy="2209800"/>
        </p:xfrm>
        <a:graphic>
          <a:graphicData uri="http://schemas.openxmlformats.org/drawingml/2006/table">
            <a:tbl>
              <a:tblPr/>
              <a:tblGrid>
                <a:gridCol w="2540000"/>
                <a:gridCol w="2540000"/>
                <a:gridCol w="2540000"/>
              </a:tblGrid>
              <a:tr h="368300">
                <a:tc gridSpan="3">
                  <a:txBody>
                    <a:bodyPr/>
                    <a:lstStyle/>
                    <a:p>
                      <a:pPr marL="0" marR="0" algn="ctr">
                        <a:lnSpc>
                          <a:spcPct val="115000"/>
                        </a:lnSpc>
                        <a:spcBef>
                          <a:spcPts val="0"/>
                        </a:spcBef>
                        <a:spcAft>
                          <a:spcPts val="0"/>
                        </a:spcAft>
                      </a:pPr>
                      <a:r>
                        <a:rPr lang="en-US" sz="1600" b="1" dirty="0">
                          <a:solidFill>
                            <a:srgbClr val="FFFFFF"/>
                          </a:solidFill>
                          <a:latin typeface="Calibri"/>
                          <a:ea typeface="Calibri"/>
                          <a:cs typeface="Times New Roman"/>
                        </a:rPr>
                        <a:t>Buildings</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endParaRPr lang="en-US"/>
                    </a:p>
                  </a:txBody>
                  <a:tcPr/>
                </a:tc>
                <a:tc hMerge="1">
                  <a:txBody>
                    <a:bodyPr/>
                    <a:lstStyle/>
                    <a:p>
                      <a:endParaRPr lang="en-US"/>
                    </a:p>
                  </a:txBody>
                  <a:tcPr/>
                </a:tc>
              </a:tr>
              <a:tr h="368300">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Shop</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err="1">
                          <a:latin typeface="Calibri"/>
                          <a:ea typeface="Calibri"/>
                          <a:cs typeface="Times New Roman"/>
                        </a:rPr>
                        <a:t>sq.meters</a:t>
                      </a:r>
                      <a:endParaRPr lang="en-US" sz="1600" dirty="0">
                        <a:latin typeface="Calibri"/>
                        <a:ea typeface="Calibri"/>
                        <a:cs typeface="Times New Roman"/>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a:latin typeface="Calibri"/>
                          <a:ea typeface="Calibri"/>
                          <a:cs typeface="Times New Roman"/>
                        </a:rPr>
                        <a:t>486</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68300">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Dry</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err="1">
                          <a:latin typeface="Calibri"/>
                          <a:ea typeface="Calibri"/>
                          <a:cs typeface="Times New Roman"/>
                        </a:rPr>
                        <a:t>sq.meters</a:t>
                      </a:r>
                      <a:endParaRPr lang="en-US" sz="1600" dirty="0">
                        <a:latin typeface="Calibri"/>
                        <a:ea typeface="Calibri"/>
                        <a:cs typeface="Times New Roman"/>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a:latin typeface="Calibri"/>
                          <a:ea typeface="Calibri"/>
                          <a:cs typeface="Times New Roman"/>
                        </a:rPr>
                        <a:t>221</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68300">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Office</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err="1">
                          <a:latin typeface="Calibri"/>
                          <a:ea typeface="Calibri"/>
                          <a:cs typeface="Times New Roman"/>
                        </a:rPr>
                        <a:t>sq.meters</a:t>
                      </a:r>
                      <a:endParaRPr lang="en-US" sz="1600" dirty="0">
                        <a:latin typeface="Calibri"/>
                        <a:ea typeface="Calibri"/>
                        <a:cs typeface="Times New Roman"/>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a:latin typeface="Calibri"/>
                          <a:ea typeface="Calibri"/>
                          <a:cs typeface="Times New Roman"/>
                        </a:rPr>
                        <a:t>383</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68300">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Warehouse </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err="1">
                          <a:latin typeface="Calibri"/>
                          <a:ea typeface="Calibri"/>
                          <a:cs typeface="Times New Roman"/>
                        </a:rPr>
                        <a:t>sq.meters</a:t>
                      </a:r>
                      <a:endParaRPr lang="en-US" sz="1600" dirty="0">
                        <a:latin typeface="Calibri"/>
                        <a:ea typeface="Calibri"/>
                        <a:cs typeface="Times New Roman"/>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a:latin typeface="Calibri"/>
                          <a:ea typeface="Calibri"/>
                          <a:cs typeface="Times New Roman"/>
                        </a:rPr>
                        <a:t>297</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68300">
                <a:tc>
                  <a:txBody>
                    <a:bodyPr/>
                    <a:lstStyle/>
                    <a:p>
                      <a:pPr marL="0" marR="0">
                        <a:lnSpc>
                          <a:spcPct val="115000"/>
                        </a:lnSpc>
                        <a:spcBef>
                          <a:spcPts val="0"/>
                        </a:spcBef>
                        <a:spcAft>
                          <a:spcPts val="0"/>
                        </a:spcAft>
                      </a:pPr>
                      <a:r>
                        <a:rPr lang="en-US" sz="1600" b="1" dirty="0" err="1">
                          <a:solidFill>
                            <a:srgbClr val="FFFFFF"/>
                          </a:solidFill>
                          <a:latin typeface="Calibri"/>
                          <a:ea typeface="Calibri"/>
                          <a:cs typeface="Times New Roman"/>
                        </a:rPr>
                        <a:t>Anfo</a:t>
                      </a:r>
                      <a:r>
                        <a:rPr lang="en-US" sz="1600" b="1" dirty="0">
                          <a:solidFill>
                            <a:srgbClr val="FFFFFF"/>
                          </a:solidFill>
                          <a:latin typeface="Calibri"/>
                          <a:ea typeface="Calibri"/>
                          <a:cs typeface="Times New Roman"/>
                        </a:rPr>
                        <a:t> Storage Bin</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err="1">
                          <a:latin typeface="Calibri"/>
                          <a:ea typeface="Calibri"/>
                          <a:cs typeface="Times New Roman"/>
                        </a:rPr>
                        <a:t>cu.meters</a:t>
                      </a:r>
                      <a:r>
                        <a:rPr lang="en-US" sz="1600" dirty="0">
                          <a:latin typeface="Calibri"/>
                          <a:ea typeface="Calibri"/>
                          <a:cs typeface="Times New Roman"/>
                        </a:rPr>
                        <a:t> </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20</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bl>
          </a:graphicData>
        </a:graphic>
      </p:graphicFrame>
      <p:graphicFrame>
        <p:nvGraphicFramePr>
          <p:cNvPr id="6" name="Table 5"/>
          <p:cNvGraphicFramePr>
            <a:graphicFrameLocks noGrp="1"/>
          </p:cNvGraphicFramePr>
          <p:nvPr/>
        </p:nvGraphicFramePr>
        <p:xfrm>
          <a:off x="609600" y="3657605"/>
          <a:ext cx="7772400" cy="3200395"/>
        </p:xfrm>
        <a:graphic>
          <a:graphicData uri="http://schemas.openxmlformats.org/drawingml/2006/table">
            <a:tbl>
              <a:tblPr/>
              <a:tblGrid>
                <a:gridCol w="3886200"/>
                <a:gridCol w="3886200"/>
              </a:tblGrid>
              <a:tr h="290945">
                <a:tc gridSpan="2">
                  <a:txBody>
                    <a:bodyPr/>
                    <a:lstStyle/>
                    <a:p>
                      <a:pPr marL="0" marR="0" algn="ctr">
                        <a:lnSpc>
                          <a:spcPct val="115000"/>
                        </a:lnSpc>
                        <a:spcBef>
                          <a:spcPts val="0"/>
                        </a:spcBef>
                        <a:spcAft>
                          <a:spcPts val="0"/>
                        </a:spcAft>
                      </a:pPr>
                      <a:r>
                        <a:rPr lang="en-US" sz="1600" b="1" dirty="0">
                          <a:solidFill>
                            <a:srgbClr val="FFFFFF"/>
                          </a:solidFill>
                          <a:latin typeface="Calibri"/>
                          <a:ea typeface="Calibri"/>
                          <a:cs typeface="Times New Roman"/>
                        </a:rPr>
                        <a:t>Hourly Personnel Requirements</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endParaRPr lang="en-US"/>
                    </a:p>
                  </a:txBody>
                  <a:tcPr/>
                </a:tc>
              </a:tr>
              <a:tr h="290945">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Drillers</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a:latin typeface="Calibri"/>
                          <a:ea typeface="Calibri"/>
                          <a:cs typeface="Times New Roman"/>
                        </a:rPr>
                        <a:t>2</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0945">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Blasters</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2</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0945">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Excavator Operators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4</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0945">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Truck Drivers</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7</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0945">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Equipment Operators</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9</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0945">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Utility Operators</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a:latin typeface="Calibri"/>
                          <a:ea typeface="Calibri"/>
                          <a:cs typeface="Times New Roman"/>
                        </a:rPr>
                        <a:t>2</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0945">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Mechanics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4</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0945">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Laborers/Maintenance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8</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290945">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290945">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Total Hourly Personnel</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38</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4)">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heel(4)">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C:\Documents and Settings\Personal\My Documents\coal pics\coal_background.jpg"/>
          <p:cNvPicPr>
            <a:picLocks noChangeAspect="1" noChangeArrowheads="1"/>
          </p:cNvPicPr>
          <p:nvPr/>
        </p:nvPicPr>
        <p:blipFill>
          <a:blip r:embed="rId2"/>
          <a:srcRect/>
          <a:stretch>
            <a:fillRect/>
          </a:stretch>
        </p:blipFill>
        <p:spPr bwMode="auto">
          <a:xfrm>
            <a:off x="-252413" y="-238125"/>
            <a:ext cx="9648826" cy="7334250"/>
          </a:xfrm>
          <a:prstGeom prst="rect">
            <a:avLst/>
          </a:prstGeom>
          <a:noFill/>
        </p:spPr>
      </p:pic>
      <p:sp>
        <p:nvSpPr>
          <p:cNvPr id="4" name="Title 1"/>
          <p:cNvSpPr txBox="1">
            <a:spLocks/>
          </p:cNvSpPr>
          <p:nvPr/>
        </p:nvSpPr>
        <p:spPr>
          <a:xfrm>
            <a:off x="457200" y="152400"/>
            <a:ext cx="8229600" cy="838200"/>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dk1"/>
                </a:solidFill>
                <a:effectLst/>
                <a:uLnTx/>
                <a:uFillTx/>
                <a:latin typeface="+mn-lt"/>
                <a:ea typeface="+mn-ea"/>
                <a:cs typeface="+mn-cs"/>
              </a:rPr>
              <a:t>Theoretical 5,000 Tons Per Day Open Pit Cost Model</a:t>
            </a:r>
            <a:endParaRPr kumimoji="0" lang="en-US" sz="2800" b="0" i="0" u="none" strike="noStrike" kern="1200" cap="none" spc="0" normalizeH="0" baseline="0" noProof="0" dirty="0">
              <a:ln>
                <a:noFill/>
              </a:ln>
              <a:solidFill>
                <a:schemeClr val="dk1"/>
              </a:solidFill>
              <a:effectLst/>
              <a:uLnTx/>
              <a:uFillTx/>
              <a:latin typeface="+mn-lt"/>
              <a:ea typeface="+mn-ea"/>
              <a:cs typeface="+mn-cs"/>
            </a:endParaRPr>
          </a:p>
        </p:txBody>
      </p:sp>
      <p:graphicFrame>
        <p:nvGraphicFramePr>
          <p:cNvPr id="5" name="Table 4"/>
          <p:cNvGraphicFramePr>
            <a:graphicFrameLocks noGrp="1"/>
          </p:cNvGraphicFramePr>
          <p:nvPr/>
        </p:nvGraphicFramePr>
        <p:xfrm>
          <a:off x="457200" y="1524000"/>
          <a:ext cx="8382000" cy="5105400"/>
        </p:xfrm>
        <a:graphic>
          <a:graphicData uri="http://schemas.openxmlformats.org/drawingml/2006/table">
            <a:tbl>
              <a:tblPr/>
              <a:tblGrid>
                <a:gridCol w="4191000"/>
                <a:gridCol w="4191000"/>
              </a:tblGrid>
              <a:tr h="340360">
                <a:tc gridSpan="2">
                  <a:txBody>
                    <a:bodyPr/>
                    <a:lstStyle/>
                    <a:p>
                      <a:pPr marL="0" marR="0" algn="ctr">
                        <a:lnSpc>
                          <a:spcPct val="115000"/>
                        </a:lnSpc>
                        <a:spcBef>
                          <a:spcPts val="0"/>
                        </a:spcBef>
                        <a:spcAft>
                          <a:spcPts val="0"/>
                        </a:spcAft>
                      </a:pPr>
                      <a:r>
                        <a:rPr lang="en-US" sz="1600" b="1" dirty="0">
                          <a:solidFill>
                            <a:srgbClr val="FFFFFF"/>
                          </a:solidFill>
                          <a:latin typeface="Calibri"/>
                          <a:ea typeface="Calibri"/>
                          <a:cs typeface="Times New Roman"/>
                        </a:rPr>
                        <a:t>Salaried Personnel Requirements</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endParaRPr lang="en-US"/>
                    </a:p>
                  </a:txBody>
                  <a:tcPr/>
                </a:tc>
              </a:tr>
              <a:tr h="340360">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Manager</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a:latin typeface="Calibri"/>
                          <a:ea typeface="Calibri"/>
                          <a:cs typeface="Times New Roman"/>
                        </a:rPr>
                        <a:t>1</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40360">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Superintendent</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a:latin typeface="Calibri"/>
                          <a:ea typeface="Calibri"/>
                          <a:cs typeface="Times New Roman"/>
                        </a:rPr>
                        <a:t>0</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40360">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Foreman</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a:latin typeface="Calibri"/>
                          <a:ea typeface="Calibri"/>
                          <a:cs typeface="Times New Roman"/>
                        </a:rPr>
                        <a:t>2</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40360">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Engineer</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1</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40360">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Geologist   </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1</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40360">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Supervisor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2</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40360">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Technician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4</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40360">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Accountant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0</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40360">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Clerk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1</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40360">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Personnel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a:latin typeface="Calibri"/>
                          <a:ea typeface="Calibri"/>
                          <a:cs typeface="Times New Roman"/>
                        </a:rPr>
                        <a:t>0</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40360">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Secretary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2</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40360">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Security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1</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40360">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40360">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Total Salaried Personnel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15</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4)">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descr="C:\Documents and Settings\Personal\My Documents\coal pics\coal_background.jpg"/>
          <p:cNvPicPr>
            <a:picLocks noChangeAspect="1" noChangeArrowheads="1"/>
          </p:cNvPicPr>
          <p:nvPr/>
        </p:nvPicPr>
        <p:blipFill>
          <a:blip r:embed="rId2"/>
          <a:srcRect/>
          <a:stretch>
            <a:fillRect/>
          </a:stretch>
        </p:blipFill>
        <p:spPr bwMode="auto">
          <a:xfrm>
            <a:off x="-252413" y="-238125"/>
            <a:ext cx="9648826" cy="7334250"/>
          </a:xfrm>
          <a:prstGeom prst="rect">
            <a:avLst/>
          </a:prstGeom>
          <a:noFill/>
        </p:spPr>
      </p:pic>
      <p:sp>
        <p:nvSpPr>
          <p:cNvPr id="6" name="Title 1"/>
          <p:cNvSpPr txBox="1">
            <a:spLocks/>
          </p:cNvSpPr>
          <p:nvPr/>
        </p:nvSpPr>
        <p:spPr>
          <a:xfrm>
            <a:off x="457200" y="0"/>
            <a:ext cx="8229600" cy="838200"/>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dk1"/>
                </a:solidFill>
                <a:effectLst/>
                <a:uLnTx/>
                <a:uFillTx/>
                <a:latin typeface="+mn-lt"/>
                <a:ea typeface="+mn-ea"/>
                <a:cs typeface="+mn-cs"/>
              </a:rPr>
              <a:t>Theoretical 5,000 Tons Per Day Open Pit Cost Model</a:t>
            </a:r>
            <a:endParaRPr kumimoji="0" lang="en-US" sz="2800" b="0" i="0" u="none" strike="noStrike" kern="1200" cap="none" spc="0" normalizeH="0" baseline="0" noProof="0" dirty="0">
              <a:ln>
                <a:noFill/>
              </a:ln>
              <a:solidFill>
                <a:schemeClr val="dk1"/>
              </a:solidFill>
              <a:effectLst/>
              <a:uLnTx/>
              <a:uFillTx/>
              <a:latin typeface="+mn-lt"/>
              <a:ea typeface="+mn-ea"/>
              <a:cs typeface="+mn-cs"/>
            </a:endParaRPr>
          </a:p>
        </p:txBody>
      </p:sp>
      <p:graphicFrame>
        <p:nvGraphicFramePr>
          <p:cNvPr id="7" name="Table 6"/>
          <p:cNvGraphicFramePr>
            <a:graphicFrameLocks noGrp="1"/>
          </p:cNvGraphicFramePr>
          <p:nvPr/>
        </p:nvGraphicFramePr>
        <p:xfrm>
          <a:off x="762000" y="1143000"/>
          <a:ext cx="7620000" cy="2624328"/>
        </p:xfrm>
        <a:graphic>
          <a:graphicData uri="http://schemas.openxmlformats.org/drawingml/2006/table">
            <a:tbl>
              <a:tblPr/>
              <a:tblGrid>
                <a:gridCol w="2540000"/>
                <a:gridCol w="2540000"/>
                <a:gridCol w="2540000"/>
              </a:tblGrid>
              <a:tr h="328041">
                <a:tc gridSpan="3">
                  <a:txBody>
                    <a:bodyPr/>
                    <a:lstStyle/>
                    <a:p>
                      <a:pPr marL="0" marR="0" algn="ctr">
                        <a:lnSpc>
                          <a:spcPct val="115000"/>
                        </a:lnSpc>
                        <a:spcBef>
                          <a:spcPts val="0"/>
                        </a:spcBef>
                        <a:spcAft>
                          <a:spcPts val="0"/>
                        </a:spcAft>
                      </a:pPr>
                      <a:r>
                        <a:rPr lang="en-US" sz="1600" b="1" dirty="0">
                          <a:solidFill>
                            <a:srgbClr val="FFFFFF"/>
                          </a:solidFill>
                          <a:latin typeface="Calibri"/>
                          <a:ea typeface="Calibri"/>
                          <a:cs typeface="Times New Roman"/>
                        </a:rPr>
                        <a:t>Primary Supply Requirements</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endParaRPr lang="en-US"/>
                    </a:p>
                  </a:txBody>
                  <a:tcPr/>
                </a:tc>
                <a:tc hMerge="1">
                  <a:txBody>
                    <a:bodyPr/>
                    <a:lstStyle/>
                    <a:p>
                      <a:endParaRPr lang="en-US"/>
                    </a:p>
                  </a:txBody>
                  <a:tcPr/>
                </a:tc>
              </a:tr>
              <a:tr h="328041">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Diesel Fuel</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liter/day</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a:latin typeface="Calibri"/>
                          <a:ea typeface="Calibri"/>
                          <a:cs typeface="Times New Roman"/>
                        </a:rPr>
                        <a:t>5,262</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28041">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Electricity</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kWh/day</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a:latin typeface="Calibri"/>
                          <a:ea typeface="Calibri"/>
                          <a:cs typeface="Times New Roman"/>
                        </a:rPr>
                        <a:t>639</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28041">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Powder</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kg/day</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a:latin typeface="Calibri"/>
                          <a:ea typeface="Calibri"/>
                          <a:cs typeface="Times New Roman"/>
                        </a:rPr>
                        <a:t>2,550</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28041">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Caps</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#/day</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22</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28041">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Primers</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#/day</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20</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28041">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Drill Bits</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#/day</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0.07</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28041">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Det. Cord</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m/day</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287</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bl>
          </a:graphicData>
        </a:graphic>
      </p:graphicFrame>
      <p:graphicFrame>
        <p:nvGraphicFramePr>
          <p:cNvPr id="8" name="Table 7"/>
          <p:cNvGraphicFramePr>
            <a:graphicFrameLocks noGrp="1"/>
          </p:cNvGraphicFramePr>
          <p:nvPr/>
        </p:nvGraphicFramePr>
        <p:xfrm>
          <a:off x="685800" y="4114800"/>
          <a:ext cx="7772400" cy="2776728"/>
        </p:xfrm>
        <a:graphic>
          <a:graphicData uri="http://schemas.openxmlformats.org/drawingml/2006/table">
            <a:tbl>
              <a:tblPr/>
              <a:tblGrid>
                <a:gridCol w="2590800"/>
                <a:gridCol w="2590800"/>
                <a:gridCol w="2590800"/>
              </a:tblGrid>
              <a:tr h="347091">
                <a:tc gridSpan="3">
                  <a:txBody>
                    <a:bodyPr/>
                    <a:lstStyle/>
                    <a:p>
                      <a:pPr marL="0" marR="0" algn="ctr">
                        <a:lnSpc>
                          <a:spcPct val="115000"/>
                        </a:lnSpc>
                        <a:spcBef>
                          <a:spcPts val="0"/>
                        </a:spcBef>
                        <a:spcAft>
                          <a:spcPts val="0"/>
                        </a:spcAft>
                      </a:pPr>
                      <a:r>
                        <a:rPr lang="en-US" sz="1600" b="1" dirty="0">
                          <a:solidFill>
                            <a:srgbClr val="FFFFFF"/>
                          </a:solidFill>
                          <a:latin typeface="Calibri"/>
                          <a:ea typeface="Calibri"/>
                          <a:cs typeface="Times New Roman"/>
                        </a:rPr>
                        <a:t>Cost Summary</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endParaRPr lang="en-US"/>
                    </a:p>
                  </a:txBody>
                  <a:tcPr/>
                </a:tc>
                <a:tc hMerge="1">
                  <a:txBody>
                    <a:bodyPr/>
                    <a:lstStyle/>
                    <a:p>
                      <a:endParaRPr lang="en-US"/>
                    </a:p>
                  </a:txBody>
                  <a:tcPr/>
                </a:tc>
              </a:tr>
              <a:tr h="347091">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Operating Costs</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 </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a:latin typeface="Calibri"/>
                          <a:ea typeface="Calibri"/>
                          <a:cs typeface="Times New Roman"/>
                        </a:rPr>
                        <a:t> </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47091">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Supplies &amp; Materials</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a:t>
                      </a:r>
                      <a:r>
                        <a:rPr lang="en-US" sz="1600" dirty="0" err="1">
                          <a:latin typeface="Calibri"/>
                          <a:ea typeface="Calibri"/>
                          <a:cs typeface="Times New Roman"/>
                        </a:rPr>
                        <a:t>tonne</a:t>
                      </a:r>
                      <a:r>
                        <a:rPr lang="en-US" sz="1600" dirty="0">
                          <a:latin typeface="Calibri"/>
                          <a:ea typeface="Calibri"/>
                          <a:cs typeface="Times New Roman"/>
                        </a:rPr>
                        <a:t> ore</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a:latin typeface="Calibri"/>
                          <a:ea typeface="Calibri"/>
                          <a:cs typeface="Times New Roman"/>
                        </a:rPr>
                        <a:t>$2.07 </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47091">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Labor</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dirty="0">
                          <a:latin typeface="Calibri"/>
                          <a:ea typeface="Calibri"/>
                          <a:cs typeface="Times New Roman"/>
                        </a:rPr>
                        <a:t>$/</a:t>
                      </a:r>
                      <a:r>
                        <a:rPr lang="en-US" sz="1600" dirty="0" err="1">
                          <a:latin typeface="Calibri"/>
                          <a:ea typeface="Calibri"/>
                          <a:cs typeface="Times New Roman"/>
                        </a:rPr>
                        <a:t>tonne</a:t>
                      </a:r>
                      <a:r>
                        <a:rPr lang="en-US" sz="1600" dirty="0">
                          <a:latin typeface="Calibri"/>
                          <a:ea typeface="Calibri"/>
                          <a:cs typeface="Times New Roman"/>
                        </a:rPr>
                        <a:t> ore</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1.96</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47091">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Administration</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$/tonne ore</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0.82</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47091">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Sundry Items </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$/tonne ore</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0.48</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347091">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 </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 </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347091">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Total Operating Costs</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1600">
                          <a:latin typeface="Calibri"/>
                          <a:ea typeface="Calibri"/>
                          <a:cs typeface="Times New Roman"/>
                        </a:rPr>
                        <a:t> </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$5.33</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heel(4)">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heel(4)">
                                      <p:cBhvr>
                                        <p:cTn id="2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C:\Documents and Settings\Personal\My Documents\coal pics\coal_background.jpg"/>
          <p:cNvPicPr>
            <a:picLocks noChangeAspect="1" noChangeArrowheads="1"/>
          </p:cNvPicPr>
          <p:nvPr/>
        </p:nvPicPr>
        <p:blipFill>
          <a:blip r:embed="rId2"/>
          <a:srcRect/>
          <a:stretch>
            <a:fillRect/>
          </a:stretch>
        </p:blipFill>
        <p:spPr bwMode="auto">
          <a:xfrm>
            <a:off x="-252413" y="-238125"/>
            <a:ext cx="9648826" cy="7334250"/>
          </a:xfrm>
          <a:prstGeom prst="rect">
            <a:avLst/>
          </a:prstGeom>
          <a:noFill/>
        </p:spPr>
      </p:pic>
      <p:graphicFrame>
        <p:nvGraphicFramePr>
          <p:cNvPr id="4" name="Table 3"/>
          <p:cNvGraphicFramePr>
            <a:graphicFrameLocks noGrp="1"/>
          </p:cNvGraphicFramePr>
          <p:nvPr/>
        </p:nvGraphicFramePr>
        <p:xfrm>
          <a:off x="685800" y="1295395"/>
          <a:ext cx="7696200" cy="5257811"/>
        </p:xfrm>
        <a:graphic>
          <a:graphicData uri="http://schemas.openxmlformats.org/drawingml/2006/table">
            <a:tbl>
              <a:tblPr/>
              <a:tblGrid>
                <a:gridCol w="3848100"/>
                <a:gridCol w="3848100"/>
              </a:tblGrid>
              <a:tr h="404447">
                <a:tc gridSpan="2">
                  <a:txBody>
                    <a:bodyPr/>
                    <a:lstStyle/>
                    <a:p>
                      <a:pPr marL="0" marR="0" algn="ctr">
                        <a:lnSpc>
                          <a:spcPct val="115000"/>
                        </a:lnSpc>
                        <a:spcBef>
                          <a:spcPts val="0"/>
                        </a:spcBef>
                        <a:spcAft>
                          <a:spcPts val="0"/>
                        </a:spcAft>
                      </a:pPr>
                      <a:r>
                        <a:rPr lang="en-US" sz="1600" b="1" dirty="0">
                          <a:solidFill>
                            <a:srgbClr val="FFFFFF"/>
                          </a:solidFill>
                          <a:latin typeface="Calibri"/>
                          <a:ea typeface="Calibri"/>
                          <a:cs typeface="Times New Roman"/>
                        </a:rPr>
                        <a:t>Capital Costs</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hMerge="1">
                  <a:txBody>
                    <a:bodyPr/>
                    <a:lstStyle/>
                    <a:p>
                      <a:endParaRPr lang="en-US"/>
                    </a:p>
                  </a:txBody>
                  <a:tcPr/>
                </a:tc>
              </a:tr>
              <a:tr h="404447">
                <a:tc>
                  <a:txBody>
                    <a:bodyPr/>
                    <a:lstStyle/>
                    <a:p>
                      <a:pPr marL="0" marR="0">
                        <a:lnSpc>
                          <a:spcPct val="115000"/>
                        </a:lnSpc>
                        <a:spcBef>
                          <a:spcPts val="0"/>
                        </a:spcBef>
                        <a:spcAft>
                          <a:spcPts val="0"/>
                        </a:spcAft>
                      </a:pPr>
                      <a:r>
                        <a:rPr lang="en-US" sz="1600" b="1" dirty="0">
                          <a:solidFill>
                            <a:srgbClr val="FFFFFF"/>
                          </a:solidFill>
                          <a:latin typeface="Calibri"/>
                          <a:ea typeface="Calibri"/>
                          <a:cs typeface="Times New Roman"/>
                        </a:rPr>
                        <a:t>Equipment </a:t>
                      </a:r>
                      <a:endParaRPr lang="en-US" sz="16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$8,066,100</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404447">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Haul Roads</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1,095,600</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404447">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Pre-production Stripping</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393,500</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404447">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Buildings</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1,632,700</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404447">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Electrical System</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63,600</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404447">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Working Capital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1,258,200</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404447">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Engineering &amp; Management</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2,025,300</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404447">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Contingency</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a:latin typeface="Calibri"/>
                          <a:ea typeface="Calibri"/>
                          <a:cs typeface="Times New Roman"/>
                        </a:rPr>
                        <a:t>1,453,500</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404447">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404447">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Total Capital Costs</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$15,988,500</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r h="404447">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 </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 </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7BFDE"/>
                    </a:solidFill>
                  </a:tcPr>
                </a:tc>
              </a:tr>
              <a:tr h="404447">
                <a:tc>
                  <a:txBody>
                    <a:bodyPr/>
                    <a:lstStyle/>
                    <a:p>
                      <a:pPr marL="0" marR="0">
                        <a:lnSpc>
                          <a:spcPct val="115000"/>
                        </a:lnSpc>
                        <a:spcBef>
                          <a:spcPts val="0"/>
                        </a:spcBef>
                        <a:spcAft>
                          <a:spcPts val="0"/>
                        </a:spcAft>
                      </a:pPr>
                      <a:r>
                        <a:rPr lang="en-US" sz="1600" b="1">
                          <a:solidFill>
                            <a:srgbClr val="FFFFFF"/>
                          </a:solidFill>
                          <a:latin typeface="Calibri"/>
                          <a:ea typeface="Calibri"/>
                          <a:cs typeface="Times New Roman"/>
                        </a:rPr>
                        <a:t>Total per Daily Tonne Ore &amp; Waste</a:t>
                      </a:r>
                      <a:endParaRPr lang="en-US" sz="16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marL="0" marR="0" algn="r">
                        <a:lnSpc>
                          <a:spcPct val="115000"/>
                        </a:lnSpc>
                        <a:spcBef>
                          <a:spcPts val="0"/>
                        </a:spcBef>
                        <a:spcAft>
                          <a:spcPts val="0"/>
                        </a:spcAft>
                      </a:pPr>
                      <a:r>
                        <a:rPr lang="en-US" sz="1600" dirty="0">
                          <a:latin typeface="Calibri"/>
                          <a:ea typeface="Calibri"/>
                          <a:cs typeface="Times New Roman"/>
                        </a:rPr>
                        <a:t>$1,599</a:t>
                      </a: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3DFEE"/>
                    </a:solidFill>
                  </a:tcPr>
                </a:tc>
              </a:tr>
            </a:tbl>
          </a:graphicData>
        </a:graphic>
      </p:graphicFrame>
      <p:sp>
        <p:nvSpPr>
          <p:cNvPr id="5" name="Title 1"/>
          <p:cNvSpPr txBox="1">
            <a:spLocks/>
          </p:cNvSpPr>
          <p:nvPr/>
        </p:nvSpPr>
        <p:spPr>
          <a:xfrm>
            <a:off x="457200" y="152400"/>
            <a:ext cx="8229600" cy="838200"/>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dk1"/>
                </a:solidFill>
                <a:effectLst/>
                <a:uLnTx/>
                <a:uFillTx/>
                <a:latin typeface="+mn-lt"/>
                <a:ea typeface="+mn-ea"/>
                <a:cs typeface="+mn-cs"/>
              </a:rPr>
              <a:t>Theoretical 5,000 Tons Per Day Open Pit Cost Model</a:t>
            </a:r>
            <a:endParaRPr kumimoji="0" lang="en-US" sz="2800" b="0"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4)">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bg>
      <p:bgPr>
        <a:gradFill>
          <a:gsLst>
            <a:gs pos="33000">
              <a:srgbClr val="3399FF"/>
            </a:gs>
            <a:gs pos="16000">
              <a:srgbClr val="00CCCC"/>
            </a:gs>
            <a:gs pos="47000">
              <a:srgbClr val="9999FF"/>
            </a:gs>
            <a:gs pos="60001">
              <a:srgbClr val="2E6792"/>
            </a:gs>
            <a:gs pos="71001">
              <a:srgbClr val="3333CC"/>
            </a:gs>
            <a:gs pos="81000">
              <a:srgbClr val="1170FF"/>
            </a:gs>
            <a:gs pos="100000">
              <a:srgbClr val="006699"/>
            </a:gs>
          </a:gsLst>
          <a:lin ang="162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64162"/>
          </a:xfrm>
        </p:spPr>
        <p:txBody>
          <a:bodyPr>
            <a:normAutofit/>
          </a:bodyPr>
          <a:lstStyle/>
          <a:p>
            <a:r>
              <a:rPr lang="en-PH" sz="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Environmental </a:t>
            </a:r>
            <a:r>
              <a:rPr lang="en-PH" sz="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n-PH" sz="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n-PH" sz="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and </a:t>
            </a:r>
            <a:br>
              <a:rPr lang="en-PH" sz="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n-PH" sz="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Social </a:t>
            </a:r>
            <a:r>
              <a:rPr lang="en-PH" sz="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Impact</a:t>
            </a:r>
            <a:endParaRPr lang="en-US" sz="6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Personal\My Documents\3133911337_dfb37de280.jpg"/>
          <p:cNvPicPr>
            <a:picLocks noChangeAspect="1" noChangeArrowheads="1"/>
          </p:cNvPicPr>
          <p:nvPr/>
        </p:nvPicPr>
        <p:blipFill>
          <a:blip r:embed="rId2"/>
          <a:srcRect/>
          <a:stretch>
            <a:fillRect/>
          </a:stretch>
        </p:blipFill>
        <p:spPr bwMode="auto">
          <a:xfrm>
            <a:off x="-1" y="0"/>
            <a:ext cx="9153153" cy="6858000"/>
          </a:xfrm>
          <a:prstGeom prst="rect">
            <a:avLst/>
          </a:prstGeom>
          <a:noFill/>
        </p:spPr>
      </p:pic>
      <p:sp>
        <p:nvSpPr>
          <p:cNvPr id="5" name="Rounded Rectangle 4"/>
          <p:cNvSpPr/>
          <p:nvPr/>
        </p:nvSpPr>
        <p:spPr>
          <a:xfrm>
            <a:off x="304800" y="533400"/>
            <a:ext cx="8382000" cy="16764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2800" b="1" dirty="0" smtClean="0">
                <a:solidFill>
                  <a:schemeClr val="bg1">
                    <a:lumMod val="95000"/>
                  </a:schemeClr>
                </a:solidFill>
                <a:latin typeface="Candara" pitchFamily="34" charset="0"/>
              </a:rPr>
              <a:t>Manganese</a:t>
            </a:r>
            <a:r>
              <a:rPr lang="en-US" sz="2800" dirty="0" smtClean="0">
                <a:solidFill>
                  <a:schemeClr val="bg1">
                    <a:lumMod val="95000"/>
                  </a:schemeClr>
                </a:solidFill>
                <a:latin typeface="Candara" pitchFamily="34" charset="0"/>
              </a:rPr>
              <a:t> is a chemical element, designated by the symbol </a:t>
            </a:r>
            <a:r>
              <a:rPr lang="en-US" sz="2800" b="1" dirty="0" smtClean="0">
                <a:solidFill>
                  <a:schemeClr val="accent2">
                    <a:lumMod val="75000"/>
                  </a:schemeClr>
                </a:solidFill>
                <a:latin typeface="Candara" pitchFamily="34" charset="0"/>
              </a:rPr>
              <a:t>Mn </a:t>
            </a:r>
            <a:r>
              <a:rPr lang="en-US" sz="2800" dirty="0" smtClean="0">
                <a:solidFill>
                  <a:schemeClr val="bg1">
                    <a:lumMod val="95000"/>
                  </a:schemeClr>
                </a:solidFill>
                <a:latin typeface="Candara" pitchFamily="34" charset="0"/>
              </a:rPr>
              <a:t> with an atomic number of 25. </a:t>
            </a:r>
            <a:endParaRPr lang="en-US" sz="2800" dirty="0">
              <a:solidFill>
                <a:schemeClr val="bg1">
                  <a:lumMod val="95000"/>
                </a:schemeClr>
              </a:solidFill>
              <a:latin typeface="Candara" pitchFamily="34" charset="0"/>
            </a:endParaRPr>
          </a:p>
        </p:txBody>
      </p:sp>
      <p:sp>
        <p:nvSpPr>
          <p:cNvPr id="6" name="Rounded Rectangle 5"/>
          <p:cNvSpPr/>
          <p:nvPr/>
        </p:nvSpPr>
        <p:spPr>
          <a:xfrm>
            <a:off x="381000" y="2667000"/>
            <a:ext cx="8305800" cy="17526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2800" dirty="0" smtClean="0"/>
              <a:t>It is found as a free element in nature (often in combination with iron), and in many minerals. </a:t>
            </a:r>
            <a:endParaRPr lang="en-US" sz="2800" dirty="0"/>
          </a:p>
        </p:txBody>
      </p:sp>
      <p:sp>
        <p:nvSpPr>
          <p:cNvPr id="7" name="Rounded Rectangle 6"/>
          <p:cNvSpPr/>
          <p:nvPr/>
        </p:nvSpPr>
        <p:spPr>
          <a:xfrm>
            <a:off x="381000" y="4876800"/>
            <a:ext cx="8229600" cy="160020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US" sz="2800" dirty="0" smtClean="0"/>
              <a:t>It is a hard, yet brittle, grey white metal which resembles iron. </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3000" fill="hold"/>
                                        <p:tgtEl>
                                          <p:spTgt spid="2050"/>
                                        </p:tgtEl>
                                        <p:attrNameLst>
                                          <p:attrName>ppt_x</p:attrName>
                                        </p:attrNameLst>
                                      </p:cBhvr>
                                      <p:tavLst>
                                        <p:tav tm="0">
                                          <p:val>
                                            <p:strVal val="#ppt_x"/>
                                          </p:val>
                                        </p:tav>
                                        <p:tav tm="100000">
                                          <p:val>
                                            <p:strVal val="#ppt_x"/>
                                          </p:val>
                                        </p:tav>
                                      </p:tavLst>
                                    </p:anim>
                                    <p:anim calcmode="lin" valueType="num">
                                      <p:cBhvr additive="base">
                                        <p:cTn id="8" dur="30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7" presetClass="entr" presetSubtype="0" fill="hold" grpId="0" nodeType="clickEffect">
                                  <p:stCondLst>
                                    <p:cond delay="0"/>
                                  </p:stCondLst>
                                  <p:iterate type="lt">
                                    <p:tmPct val="50000"/>
                                  </p:iterate>
                                  <p:childTnLst>
                                    <p:set>
                                      <p:cBhvr>
                                        <p:cTn id="12" dur="1" fill="hold">
                                          <p:stCondLst>
                                            <p:cond delay="0"/>
                                          </p:stCondLst>
                                        </p:cTn>
                                        <p:tgtEl>
                                          <p:spTgt spid="5"/>
                                        </p:tgtEl>
                                        <p:attrNameLst>
                                          <p:attrName>style.visibility</p:attrName>
                                        </p:attrNameLst>
                                      </p:cBhvr>
                                      <p:to>
                                        <p:strVal val="visible"/>
                                      </p:to>
                                    </p:set>
                                    <p:anim calcmode="discrete" valueType="clr">
                                      <p:cBhvr override="childStyle">
                                        <p:cTn id="13"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5"/>
                                        </p:tgtEl>
                                        <p:attrNameLst>
                                          <p:attrName>fillcolor</p:attrName>
                                        </p:attrNameLst>
                                      </p:cBhvr>
                                      <p:tavLst>
                                        <p:tav tm="0">
                                          <p:val>
                                            <p:clrVal>
                                              <a:schemeClr val="accent2"/>
                                            </p:clrVal>
                                          </p:val>
                                        </p:tav>
                                        <p:tav tm="50000">
                                          <p:val>
                                            <p:clrVal>
                                              <a:schemeClr val="hlink"/>
                                            </p:clrVal>
                                          </p:val>
                                        </p:tav>
                                      </p:tavLst>
                                    </p:anim>
                                    <p:set>
                                      <p:cBhvr>
                                        <p:cTn id="15" dur="80"/>
                                        <p:tgtEl>
                                          <p:spTgt spid="5"/>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27" presetClass="entr" presetSubtype="0" fill="hold" grpId="0" nodeType="clickEffect">
                                  <p:stCondLst>
                                    <p:cond delay="0"/>
                                  </p:stCondLst>
                                  <p:iterate type="lt">
                                    <p:tmPct val="50000"/>
                                  </p:iterate>
                                  <p:childTnLst>
                                    <p:set>
                                      <p:cBhvr>
                                        <p:cTn id="19" dur="1" fill="hold">
                                          <p:stCondLst>
                                            <p:cond delay="0"/>
                                          </p:stCondLst>
                                        </p:cTn>
                                        <p:tgtEl>
                                          <p:spTgt spid="6"/>
                                        </p:tgtEl>
                                        <p:attrNameLst>
                                          <p:attrName>style.visibility</p:attrName>
                                        </p:attrNameLst>
                                      </p:cBhvr>
                                      <p:to>
                                        <p:strVal val="visible"/>
                                      </p:to>
                                    </p:set>
                                    <p:anim calcmode="discrete" valueType="clr">
                                      <p:cBhvr override="childStyle">
                                        <p:cTn id="20"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21" dur="80"/>
                                        <p:tgtEl>
                                          <p:spTgt spid="6"/>
                                        </p:tgtEl>
                                        <p:attrNameLst>
                                          <p:attrName>fillcolor</p:attrName>
                                        </p:attrNameLst>
                                      </p:cBhvr>
                                      <p:tavLst>
                                        <p:tav tm="0">
                                          <p:val>
                                            <p:clrVal>
                                              <a:schemeClr val="accent2"/>
                                            </p:clrVal>
                                          </p:val>
                                        </p:tav>
                                        <p:tav tm="50000">
                                          <p:val>
                                            <p:clrVal>
                                              <a:schemeClr val="hlink"/>
                                            </p:clrVal>
                                          </p:val>
                                        </p:tav>
                                      </p:tavLst>
                                    </p:anim>
                                    <p:set>
                                      <p:cBhvr>
                                        <p:cTn id="22" dur="80"/>
                                        <p:tgtEl>
                                          <p:spTgt spid="6"/>
                                        </p:tgtEl>
                                        <p:attrNameLst>
                                          <p:attrName>fill.type</p:attrName>
                                        </p:attrNameLst>
                                      </p:cBhvr>
                                      <p:to>
                                        <p:strVal val="solid"/>
                                      </p:to>
                                    </p:set>
                                  </p:childTnLst>
                                </p:cTn>
                              </p:par>
                            </p:childTnLst>
                          </p:cTn>
                        </p:par>
                      </p:childTnLst>
                    </p:cTn>
                  </p:par>
                  <p:par>
                    <p:cTn id="23" fill="hold">
                      <p:stCondLst>
                        <p:cond delay="indefinite"/>
                      </p:stCondLst>
                      <p:childTnLst>
                        <p:par>
                          <p:cTn id="24" fill="hold">
                            <p:stCondLst>
                              <p:cond delay="0"/>
                            </p:stCondLst>
                            <p:childTnLst>
                              <p:par>
                                <p:cTn id="25" presetID="27" presetClass="entr" presetSubtype="0" fill="hold" grpId="0" nodeType="clickEffect">
                                  <p:stCondLst>
                                    <p:cond delay="0"/>
                                  </p:stCondLst>
                                  <p:iterate type="lt">
                                    <p:tmPct val="50000"/>
                                  </p:iterate>
                                  <p:childTnLst>
                                    <p:set>
                                      <p:cBhvr>
                                        <p:cTn id="26" dur="1" fill="hold">
                                          <p:stCondLst>
                                            <p:cond delay="0"/>
                                          </p:stCondLst>
                                        </p:cTn>
                                        <p:tgtEl>
                                          <p:spTgt spid="7"/>
                                        </p:tgtEl>
                                        <p:attrNameLst>
                                          <p:attrName>style.visibility</p:attrName>
                                        </p:attrNameLst>
                                      </p:cBhvr>
                                      <p:to>
                                        <p:strVal val="visible"/>
                                      </p:to>
                                    </p:set>
                                    <p:anim calcmode="discrete" valueType="clr">
                                      <p:cBhvr override="childStyle">
                                        <p:cTn id="2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7"/>
                                        </p:tgtEl>
                                        <p:attrNameLst>
                                          <p:attrName>fillcolor</p:attrName>
                                        </p:attrNameLst>
                                      </p:cBhvr>
                                      <p:tavLst>
                                        <p:tav tm="0">
                                          <p:val>
                                            <p:clrVal>
                                              <a:schemeClr val="accent2"/>
                                            </p:clrVal>
                                          </p:val>
                                        </p:tav>
                                        <p:tav tm="50000">
                                          <p:val>
                                            <p:clrVal>
                                              <a:schemeClr val="hlink"/>
                                            </p:clrVal>
                                          </p:val>
                                        </p:tav>
                                      </p:tavLst>
                                    </p:anim>
                                    <p:set>
                                      <p:cBhvr>
                                        <p:cTn id="29"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bg>
      <p:bgPr>
        <a:gradFill>
          <a:gsLst>
            <a:gs pos="33000">
              <a:srgbClr val="3399FF"/>
            </a:gs>
            <a:gs pos="16000">
              <a:srgbClr val="00CCCC"/>
            </a:gs>
            <a:gs pos="47000">
              <a:srgbClr val="9999FF"/>
            </a:gs>
            <a:gs pos="60001">
              <a:srgbClr val="2E6792"/>
            </a:gs>
            <a:gs pos="71001">
              <a:srgbClr val="3333CC"/>
            </a:gs>
            <a:gs pos="81000">
              <a:srgbClr val="1170FF"/>
            </a:gs>
            <a:gs pos="100000">
              <a:srgbClr val="006699"/>
            </a:gs>
          </a:gsLst>
          <a:lin ang="162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PH"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For Manganese Mining:</a:t>
            </a:r>
            <a:endParaRPr 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TextBox 4"/>
          <p:cNvSpPr txBox="1"/>
          <p:nvPr/>
        </p:nvSpPr>
        <p:spPr>
          <a:xfrm>
            <a:off x="533400" y="1295400"/>
            <a:ext cx="8229600" cy="5262979"/>
          </a:xfrm>
          <a:prstGeom prst="rect">
            <a:avLst/>
          </a:prstGeom>
          <a:solidFill>
            <a:schemeClr val="bg1">
              <a:alpha val="56000"/>
            </a:schemeClr>
          </a:solidFill>
        </p:spPr>
        <p:txBody>
          <a:bodyPr wrap="square" rtlCol="0">
            <a:spAutoFit/>
          </a:bodyPr>
          <a:lstStyle/>
          <a:p>
            <a:pPr>
              <a:buFont typeface="Wingdings" pitchFamily="2" charset="2"/>
              <a:buChar char="Ø"/>
            </a:pPr>
            <a:r>
              <a:rPr lang="en-US" dirty="0" smtClean="0"/>
              <a:t>  Manganese </a:t>
            </a:r>
            <a:r>
              <a:rPr lang="en-US" dirty="0" smtClean="0"/>
              <a:t>compounds are less toxic than those of other widespread metals such </a:t>
            </a:r>
            <a:r>
              <a:rPr lang="en-US" dirty="0" smtClean="0"/>
              <a:t>	as nickel </a:t>
            </a:r>
            <a:r>
              <a:rPr lang="en-US" dirty="0" smtClean="0"/>
              <a:t>and </a:t>
            </a:r>
            <a:r>
              <a:rPr lang="en-US" dirty="0" smtClean="0"/>
              <a:t>copper.</a:t>
            </a:r>
          </a:p>
          <a:p>
            <a:endParaRPr lang="en-US" u="sng" baseline="30000" dirty="0" smtClean="0"/>
          </a:p>
          <a:p>
            <a:pPr>
              <a:buFont typeface="Wingdings" pitchFamily="2" charset="2"/>
              <a:buChar char="Ø"/>
            </a:pPr>
            <a:r>
              <a:rPr lang="en-US" dirty="0" smtClean="0"/>
              <a:t>  However</a:t>
            </a:r>
            <a:r>
              <a:rPr lang="en-US" dirty="0" smtClean="0"/>
              <a:t>, exposure to manganese dusts and fumes should not exceed the ceiling </a:t>
            </a:r>
            <a:r>
              <a:rPr lang="en-US" dirty="0" smtClean="0"/>
              <a:t>	value </a:t>
            </a:r>
            <a:r>
              <a:rPr lang="en-US" dirty="0" smtClean="0"/>
              <a:t>of 5 mg/m</a:t>
            </a:r>
            <a:r>
              <a:rPr lang="en-US" baseline="30000" dirty="0" smtClean="0"/>
              <a:t>3</a:t>
            </a:r>
            <a:r>
              <a:rPr lang="en-US" dirty="0" smtClean="0"/>
              <a:t> even for short periods because of its toxicity level</a:t>
            </a:r>
            <a:r>
              <a:rPr lang="en-US" dirty="0" smtClean="0"/>
              <a:t>.</a:t>
            </a:r>
          </a:p>
          <a:p>
            <a:endParaRPr lang="en-US" dirty="0" smtClean="0"/>
          </a:p>
          <a:p>
            <a:pPr>
              <a:buFont typeface="Wingdings" pitchFamily="2" charset="2"/>
              <a:buChar char="Ø"/>
            </a:pPr>
            <a:r>
              <a:rPr lang="en-US" dirty="0" smtClean="0"/>
              <a:t> </a:t>
            </a:r>
            <a:r>
              <a:rPr lang="en-US" dirty="0" smtClean="0"/>
              <a:t> Manganese </a:t>
            </a:r>
            <a:r>
              <a:rPr lang="en-US" dirty="0" smtClean="0"/>
              <a:t>poisoning has been linked to impaired motor skills and cognitive </a:t>
            </a:r>
            <a:r>
              <a:rPr lang="en-US" dirty="0" smtClean="0"/>
              <a:t>	disorders.</a:t>
            </a:r>
            <a:r>
              <a:rPr lang="en-US" baseline="30000" dirty="0" smtClean="0"/>
              <a:t> </a:t>
            </a:r>
            <a:r>
              <a:rPr lang="en-US" dirty="0" smtClean="0"/>
              <a:t> </a:t>
            </a:r>
          </a:p>
          <a:p>
            <a:endParaRPr lang="en-US" dirty="0" smtClean="0"/>
          </a:p>
          <a:p>
            <a:pPr>
              <a:buFont typeface="Wingdings" pitchFamily="2" charset="2"/>
              <a:buChar char="Ø"/>
            </a:pPr>
            <a:r>
              <a:rPr lang="en-US" dirty="0" smtClean="0"/>
              <a:t> </a:t>
            </a:r>
            <a:r>
              <a:rPr lang="en-US" dirty="0" smtClean="0"/>
              <a:t> The </a:t>
            </a:r>
            <a:r>
              <a:rPr lang="en-US" dirty="0" smtClean="0"/>
              <a:t>permanganate exhibits a higher toxicity than the manganese(II) compounds. </a:t>
            </a:r>
            <a:endParaRPr lang="en-US" dirty="0" smtClean="0"/>
          </a:p>
          <a:p>
            <a:endParaRPr lang="en-US" dirty="0" smtClean="0"/>
          </a:p>
          <a:p>
            <a:pPr>
              <a:buFont typeface="Wingdings" pitchFamily="2" charset="2"/>
              <a:buChar char="Ø"/>
            </a:pPr>
            <a:r>
              <a:rPr lang="en-US" dirty="0" smtClean="0"/>
              <a:t> </a:t>
            </a:r>
            <a:r>
              <a:rPr lang="en-US" dirty="0" smtClean="0"/>
              <a:t> The </a:t>
            </a:r>
            <a:r>
              <a:rPr lang="en-US" dirty="0" smtClean="0"/>
              <a:t>fatal dose is about 10 g, and several fatal intoxications have occurred. </a:t>
            </a:r>
            <a:endParaRPr lang="en-US" dirty="0" smtClean="0"/>
          </a:p>
          <a:p>
            <a:endParaRPr lang="en-US" dirty="0" smtClean="0"/>
          </a:p>
          <a:p>
            <a:pPr>
              <a:buFont typeface="Wingdings" pitchFamily="2" charset="2"/>
              <a:buChar char="Ø"/>
            </a:pPr>
            <a:r>
              <a:rPr lang="en-US" dirty="0" smtClean="0"/>
              <a:t> </a:t>
            </a:r>
            <a:r>
              <a:rPr lang="en-US" dirty="0" smtClean="0"/>
              <a:t> The </a:t>
            </a:r>
            <a:r>
              <a:rPr lang="en-US" dirty="0" smtClean="0"/>
              <a:t>strong oxidative effect leads to necrosis of the </a:t>
            </a:r>
            <a:r>
              <a:rPr lang="en-US" dirty="0" smtClean="0"/>
              <a:t>mucous membrane. </a:t>
            </a:r>
          </a:p>
          <a:p>
            <a:endParaRPr lang="en-US" dirty="0" smtClean="0"/>
          </a:p>
          <a:p>
            <a:pPr>
              <a:buFont typeface="Wingdings" pitchFamily="2" charset="2"/>
              <a:buChar char="Ø"/>
            </a:pPr>
            <a:r>
              <a:rPr lang="en-US" dirty="0" smtClean="0"/>
              <a:t> </a:t>
            </a:r>
            <a:r>
              <a:rPr lang="en-US" dirty="0" smtClean="0"/>
              <a:t> For </a:t>
            </a:r>
            <a:r>
              <a:rPr lang="en-US" dirty="0" smtClean="0"/>
              <a:t>example, the </a:t>
            </a:r>
            <a:r>
              <a:rPr lang="en-US" dirty="0" smtClean="0"/>
              <a:t>esophagus </a:t>
            </a:r>
            <a:r>
              <a:rPr lang="en-US" dirty="0" smtClean="0"/>
              <a:t>is affected if the permanganate is swallowed. </a:t>
            </a:r>
            <a:r>
              <a:rPr lang="en-US" dirty="0" smtClean="0"/>
              <a:t>Only </a:t>
            </a:r>
            <a:r>
              <a:rPr lang="en-US" dirty="0" smtClean="0"/>
              <a:t>a </a:t>
            </a:r>
            <a:r>
              <a:rPr lang="en-US" dirty="0" smtClean="0"/>
              <a:t>	limited </a:t>
            </a:r>
            <a:r>
              <a:rPr lang="en-US" dirty="0" smtClean="0"/>
              <a:t>amount is absorbed by the intestines, but this small amount shows </a:t>
            </a:r>
            <a:r>
              <a:rPr lang="en-US" dirty="0" smtClean="0"/>
              <a:t>	severe </a:t>
            </a:r>
            <a:r>
              <a:rPr lang="en-US" dirty="0" smtClean="0"/>
              <a:t>effects on the kidneys and on the </a:t>
            </a:r>
            <a:r>
              <a:rPr lang="en-US" dirty="0" smtClean="0"/>
              <a:t>liver.</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bg>
      <p:bgP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162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PH"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For Manganese Mining:</a:t>
            </a:r>
            <a:endParaRPr 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TextBox 4"/>
          <p:cNvSpPr txBox="1"/>
          <p:nvPr/>
        </p:nvSpPr>
        <p:spPr>
          <a:xfrm>
            <a:off x="533400" y="1295400"/>
            <a:ext cx="8229600" cy="4370427"/>
          </a:xfrm>
          <a:prstGeom prst="rect">
            <a:avLst/>
          </a:prstGeom>
          <a:solidFill>
            <a:schemeClr val="bg1">
              <a:alpha val="56000"/>
            </a:schemeClr>
          </a:solidFill>
        </p:spPr>
        <p:txBody>
          <a:bodyPr wrap="square" rtlCol="0">
            <a:spAutoFit/>
          </a:bodyPr>
          <a:lstStyle/>
          <a:p>
            <a:r>
              <a:rPr lang="en-US" dirty="0" smtClean="0"/>
              <a:t>	</a:t>
            </a:r>
          </a:p>
          <a:p>
            <a:r>
              <a:rPr lang="en-US" dirty="0" smtClean="0"/>
              <a:t>	</a:t>
            </a:r>
            <a:r>
              <a:rPr lang="en-US" sz="2200" dirty="0" smtClean="0"/>
              <a:t>In </a:t>
            </a:r>
            <a:r>
              <a:rPr lang="en-US" sz="2200" dirty="0" smtClean="0"/>
              <a:t>2005, a study suggested a possible link between manganese inhalation and central nervous system toxicity in rats</a:t>
            </a:r>
            <a:r>
              <a:rPr lang="en-US" sz="2200" dirty="0" smtClean="0"/>
              <a:t>.</a:t>
            </a:r>
            <a:r>
              <a:rPr lang="en-US" sz="2200" baseline="30000" dirty="0" smtClean="0"/>
              <a:t> </a:t>
            </a:r>
            <a:r>
              <a:rPr lang="en-US" sz="2200" dirty="0" smtClean="0"/>
              <a:t>  </a:t>
            </a:r>
            <a:r>
              <a:rPr lang="en-US" sz="2200" dirty="0" smtClean="0"/>
              <a:t>It is hypothesized that long-term exposure to the naturally occurring manganese in shower water puts up to 8.7 million Americans at risk</a:t>
            </a:r>
            <a:r>
              <a:rPr lang="en-US" sz="2200" dirty="0" smtClean="0"/>
              <a:t>.</a:t>
            </a:r>
          </a:p>
          <a:p>
            <a:endParaRPr lang="en-US" sz="2200" dirty="0" smtClean="0"/>
          </a:p>
          <a:p>
            <a:r>
              <a:rPr lang="en-US" sz="2200" dirty="0" smtClean="0"/>
              <a:t>	A </a:t>
            </a:r>
            <a:r>
              <a:rPr lang="en-US" sz="2200" dirty="0" smtClean="0"/>
              <a:t>form of </a:t>
            </a:r>
            <a:r>
              <a:rPr lang="en-US" sz="2200" dirty="0" smtClean="0"/>
              <a:t>neurodegeneration </a:t>
            </a:r>
            <a:r>
              <a:rPr lang="en-US" sz="2200" dirty="0" smtClean="0"/>
              <a:t>similar to </a:t>
            </a:r>
            <a:r>
              <a:rPr lang="en-US" sz="2200" dirty="0" smtClean="0"/>
              <a:t>Parkinson Disease </a:t>
            </a:r>
            <a:r>
              <a:rPr lang="en-US" sz="2200" dirty="0" smtClean="0"/>
              <a:t>called </a:t>
            </a:r>
            <a:r>
              <a:rPr lang="en-US" sz="2200" dirty="0" smtClean="0"/>
              <a:t>“manganism" </a:t>
            </a:r>
            <a:r>
              <a:rPr lang="en-US" sz="2200" dirty="0" smtClean="0"/>
              <a:t>has been linked to manganese exposure amongst miners and smelters since the early 19th century</a:t>
            </a:r>
            <a:r>
              <a:rPr lang="en-US" sz="2200" dirty="0" smtClean="0"/>
              <a:t>.</a:t>
            </a:r>
            <a:r>
              <a:rPr lang="en-US" sz="2200" baseline="30000" dirty="0" smtClean="0"/>
              <a:t> </a:t>
            </a:r>
            <a:r>
              <a:rPr lang="en-US" sz="2200" dirty="0" smtClean="0"/>
              <a:t>  </a:t>
            </a:r>
            <a:r>
              <a:rPr lang="en-US" sz="2200" dirty="0" smtClean="0"/>
              <a:t>Allegations of inhalation-induced manganism have been made regarding the welding industry. Manganese exposure in </a:t>
            </a:r>
            <a:r>
              <a:rPr lang="en-US" sz="2200" dirty="0" smtClean="0"/>
              <a:t> United States </a:t>
            </a:r>
            <a:r>
              <a:rPr lang="en-US" sz="2200" dirty="0" smtClean="0"/>
              <a:t>is regulated by </a:t>
            </a:r>
            <a:r>
              <a:rPr lang="en-US" sz="2200" dirty="0" smtClean="0"/>
              <a:t> </a:t>
            </a:r>
            <a:r>
              <a:rPr lang="en-US" sz="2200" dirty="0" err="1" smtClean="0"/>
              <a:t>Ocupational</a:t>
            </a:r>
            <a:r>
              <a:rPr lang="en-US" sz="2200" dirty="0" smtClean="0"/>
              <a:t> Safety and Health Administration.</a:t>
            </a:r>
            <a:endParaRPr lang="en-US" sz="2200" dirty="0" smtClean="0"/>
          </a:p>
          <a:p>
            <a:pPr>
              <a:buFont typeface="Wingdings" pitchFamily="2" charset="2"/>
              <a:buChar char="Ø"/>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7"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0" fill="hold"/>
                                        <p:tgtEl>
                                          <p:spTgt spid="5"/>
                                        </p:tgtEl>
                                        <p:attrNameLst>
                                          <p:attrName>ppt_x</p:attrName>
                                        </p:attrNameLst>
                                      </p:cBhvr>
                                      <p:tavLst>
                                        <p:tav tm="0">
                                          <p:val>
                                            <p:strVal val="#ppt_x"/>
                                          </p:val>
                                        </p:tav>
                                        <p:tav tm="100000">
                                          <p:val>
                                            <p:strVal val="#ppt_x"/>
                                          </p:val>
                                        </p:tav>
                                      </p:tavLst>
                                    </p:anim>
                                    <p:anim calcmode="lin" valueType="num">
                                      <p:cBhvr additive="base">
                                        <p:cTn id="15"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30000">
              <a:srgbClr val="66008F"/>
            </a:gs>
            <a:gs pos="64999">
              <a:srgbClr val="BA0066"/>
            </a:gs>
            <a:gs pos="89999">
              <a:srgbClr val="FF0000"/>
            </a:gs>
            <a:gs pos="100000">
              <a:srgbClr val="FF8200"/>
            </a:gs>
          </a:gsLst>
          <a:lin ang="162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PH"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For Phosphate Mining:</a:t>
            </a:r>
            <a:endParaRPr lang="en-US"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4" name="Picture 3" descr="http://www.baysoundings.com/sum02/photos/restor2.jpg"/>
          <p:cNvPicPr/>
          <p:nvPr/>
        </p:nvPicPr>
        <p:blipFill>
          <a:blip r:embed="rId2"/>
          <a:srcRect/>
          <a:stretch>
            <a:fillRect/>
          </a:stretch>
        </p:blipFill>
        <p:spPr bwMode="auto">
          <a:xfrm>
            <a:off x="304800" y="1600200"/>
            <a:ext cx="2971800" cy="4648200"/>
          </a:xfrm>
          <a:prstGeom prst="rect">
            <a:avLst/>
          </a:prstGeom>
          <a:noFill/>
          <a:ln w="9525">
            <a:noFill/>
            <a:miter lim="800000"/>
            <a:headEnd/>
            <a:tailEnd/>
          </a:ln>
        </p:spPr>
      </p:pic>
      <p:sp>
        <p:nvSpPr>
          <p:cNvPr id="6" name="TextBox 5"/>
          <p:cNvSpPr txBox="1"/>
          <p:nvPr/>
        </p:nvSpPr>
        <p:spPr>
          <a:xfrm>
            <a:off x="3505200" y="1295400"/>
            <a:ext cx="5334000" cy="5293757"/>
          </a:xfrm>
          <a:prstGeom prst="rect">
            <a:avLst/>
          </a:prstGeom>
          <a:noFill/>
        </p:spPr>
        <p:txBody>
          <a:bodyPr wrap="square" rtlCol="0">
            <a:spAutoFit/>
          </a:bodyPr>
          <a:lstStyle/>
          <a:p>
            <a:pPr algn="just">
              <a:buFont typeface="Arial" pitchFamily="34" charset="0"/>
              <a:buChar char="•"/>
            </a:pPr>
            <a:r>
              <a:rPr lang="en-US" sz="2000" b="1" dirty="0" smtClean="0">
                <a:solidFill>
                  <a:schemeClr val="bg1"/>
                </a:solidFill>
                <a:latin typeface="Arial Narrow" pitchFamily="34" charset="0"/>
              </a:rPr>
              <a:t>   Phosphate </a:t>
            </a:r>
            <a:r>
              <a:rPr lang="en-US" sz="2000" b="1" dirty="0" smtClean="0">
                <a:solidFill>
                  <a:schemeClr val="bg1"/>
                </a:solidFill>
                <a:latin typeface="Arial Narrow" pitchFamily="34" charset="0"/>
              </a:rPr>
              <a:t>ore must be chemically processed before it can be used as a water-soluble fertilizer. Mixing it with sulfuric acid creates phosphoric acid that's used in fertilizer. </a:t>
            </a:r>
            <a:endParaRPr lang="en-US" sz="2000" b="1" dirty="0" smtClean="0">
              <a:solidFill>
                <a:schemeClr val="bg1"/>
              </a:solidFill>
              <a:latin typeface="Arial Narrow" pitchFamily="34" charset="0"/>
            </a:endParaRPr>
          </a:p>
          <a:p>
            <a:pPr algn="just"/>
            <a:endParaRPr lang="en-US" sz="900" b="1" dirty="0" smtClean="0">
              <a:solidFill>
                <a:schemeClr val="bg1"/>
              </a:solidFill>
              <a:latin typeface="Arial Narrow" pitchFamily="34" charset="0"/>
            </a:endParaRPr>
          </a:p>
          <a:p>
            <a:pPr algn="just">
              <a:buFont typeface="Arial" pitchFamily="34" charset="0"/>
              <a:buChar char="•"/>
            </a:pPr>
            <a:r>
              <a:rPr lang="en-PH" sz="2000" b="1" dirty="0" smtClean="0">
                <a:solidFill>
                  <a:schemeClr val="bg1"/>
                </a:solidFill>
                <a:latin typeface="Arial Narrow" pitchFamily="34" charset="0"/>
              </a:rPr>
              <a:t> </a:t>
            </a:r>
            <a:r>
              <a:rPr lang="en-PH" sz="2000" b="1" dirty="0" smtClean="0">
                <a:solidFill>
                  <a:schemeClr val="bg1"/>
                </a:solidFill>
                <a:latin typeface="Arial Narrow" pitchFamily="34" charset="0"/>
              </a:rPr>
              <a:t>  </a:t>
            </a:r>
            <a:r>
              <a:rPr lang="en-US" sz="2000" b="1" dirty="0" smtClean="0">
                <a:solidFill>
                  <a:schemeClr val="bg1"/>
                </a:solidFill>
                <a:latin typeface="Arial Narrow" pitchFamily="34" charset="0"/>
              </a:rPr>
              <a:t>When </a:t>
            </a:r>
            <a:r>
              <a:rPr lang="en-US" sz="2000" b="1" dirty="0" smtClean="0">
                <a:solidFill>
                  <a:schemeClr val="bg1"/>
                </a:solidFill>
                <a:latin typeface="Arial Narrow" pitchFamily="34" charset="0"/>
              </a:rPr>
              <a:t>sulfuric acid reacts with phosphate to form phosphoric acid, it produces a slightly radioactive byproduct known as phosphogypsum. </a:t>
            </a:r>
            <a:endParaRPr lang="en-US" sz="2000" b="1" dirty="0" smtClean="0">
              <a:solidFill>
                <a:schemeClr val="bg1"/>
              </a:solidFill>
              <a:latin typeface="Arial Narrow" pitchFamily="34" charset="0"/>
            </a:endParaRPr>
          </a:p>
          <a:p>
            <a:pPr algn="just"/>
            <a:endParaRPr lang="en-US" sz="900" b="1" dirty="0" smtClean="0">
              <a:solidFill>
                <a:schemeClr val="bg1"/>
              </a:solidFill>
              <a:latin typeface="Arial Narrow" pitchFamily="34" charset="0"/>
            </a:endParaRPr>
          </a:p>
          <a:p>
            <a:pPr algn="just">
              <a:buFont typeface="Arial" pitchFamily="34" charset="0"/>
              <a:buChar char="•"/>
            </a:pPr>
            <a:r>
              <a:rPr lang="en-US" sz="2000" b="1" dirty="0" smtClean="0">
                <a:solidFill>
                  <a:schemeClr val="bg1"/>
                </a:solidFill>
                <a:latin typeface="Arial Narrow" pitchFamily="34" charset="0"/>
              </a:rPr>
              <a:t> </a:t>
            </a:r>
            <a:r>
              <a:rPr lang="en-US" sz="2000" b="1" dirty="0" smtClean="0">
                <a:solidFill>
                  <a:schemeClr val="bg1"/>
                </a:solidFill>
                <a:latin typeface="Arial Narrow" pitchFamily="34" charset="0"/>
              </a:rPr>
              <a:t>  According </a:t>
            </a:r>
            <a:r>
              <a:rPr lang="en-US" sz="2000" b="1" dirty="0" smtClean="0">
                <a:solidFill>
                  <a:schemeClr val="bg1"/>
                </a:solidFill>
                <a:latin typeface="Arial Narrow" pitchFamily="34" charset="0"/>
              </a:rPr>
              <a:t>to the most recent figures from the Florida Department of Environmental Protection, there are a billion tons of phosphogypsum stacked across the state and 30 million more tons are generated every year. Because it is radioactive, federal regulations ban its use in almost every situation. However, several pilot programs show that it may be a cost-effective alternative to fill material used for building roads.</a:t>
            </a:r>
            <a:endParaRPr lang="en-US" sz="2000" b="1" dirty="0">
              <a:solidFill>
                <a:schemeClr val="bg1"/>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0" fill="hold"/>
                                        <p:tgtEl>
                                          <p:spTgt spid="6"/>
                                        </p:tgtEl>
                                        <p:attrNameLst>
                                          <p:attrName>ppt_x</p:attrName>
                                        </p:attrNameLst>
                                      </p:cBhvr>
                                      <p:tavLst>
                                        <p:tav tm="0">
                                          <p:val>
                                            <p:strVal val="#ppt_x"/>
                                          </p:val>
                                        </p:tav>
                                        <p:tav tm="100000">
                                          <p:val>
                                            <p:strVal val="#ppt_x"/>
                                          </p:val>
                                        </p:tav>
                                      </p:tavLst>
                                    </p:anim>
                                    <p:anim calcmode="lin" valueType="num">
                                      <p:cBhvr additive="base">
                                        <p:cTn id="20"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63.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30000">
              <a:srgbClr val="66008F"/>
            </a:gs>
            <a:gs pos="64999">
              <a:srgbClr val="BA0066"/>
            </a:gs>
            <a:gs pos="89999">
              <a:srgbClr val="FF0000"/>
            </a:gs>
            <a:gs pos="100000">
              <a:srgbClr val="FF8200"/>
            </a:gs>
          </a:gsLst>
          <a:lin ang="16200000" scaled="0"/>
        </a:gradFill>
        <a:effectLst/>
      </p:bgPr>
    </p:bg>
    <p:spTree>
      <p:nvGrpSpPr>
        <p:cNvPr id="1" name=""/>
        <p:cNvGrpSpPr/>
        <p:nvPr/>
      </p:nvGrpSpPr>
      <p:grpSpPr>
        <a:xfrm>
          <a:off x="0" y="0"/>
          <a:ext cx="0" cy="0"/>
          <a:chOff x="0" y="0"/>
          <a:chExt cx="0" cy="0"/>
        </a:xfrm>
      </p:grpSpPr>
      <p:sp>
        <p:nvSpPr>
          <p:cNvPr id="3" name="Title 1"/>
          <p:cNvSpPr txBox="1">
            <a:spLocks/>
          </p:cNvSpPr>
          <p:nvPr/>
        </p:nvSpPr>
        <p:spPr>
          <a:xfrm>
            <a:off x="457200" y="274638"/>
            <a:ext cx="8229600" cy="79216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PH" sz="3600" b="1" i="0" u="none" strike="noStrike" kern="1200" cap="none" spc="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j-ea"/>
                <a:cs typeface="+mj-cs"/>
              </a:rPr>
              <a:t>For Phosphate Mining:</a:t>
            </a:r>
            <a:endParaRPr kumimoji="0" lang="en-US" sz="3600" b="1" i="0" u="none" strike="noStrike" kern="120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j-ea"/>
              <a:cs typeface="+mj-cs"/>
            </a:endParaRPr>
          </a:p>
        </p:txBody>
      </p:sp>
      <p:pic>
        <p:nvPicPr>
          <p:cNvPr id="4" name="Picture 3" descr="http://www.baysoundings.com/sum02/photos/scrubjay.jpg"/>
          <p:cNvPicPr/>
          <p:nvPr/>
        </p:nvPicPr>
        <p:blipFill>
          <a:blip r:embed="rId2"/>
          <a:srcRect/>
          <a:stretch>
            <a:fillRect/>
          </a:stretch>
        </p:blipFill>
        <p:spPr bwMode="auto">
          <a:xfrm>
            <a:off x="5181600" y="1447800"/>
            <a:ext cx="3389947" cy="4495800"/>
          </a:xfrm>
          <a:prstGeom prst="rect">
            <a:avLst/>
          </a:prstGeom>
          <a:noFill/>
          <a:ln w="9525">
            <a:noFill/>
            <a:miter lim="800000"/>
            <a:headEnd/>
            <a:tailEnd/>
          </a:ln>
        </p:spPr>
      </p:pic>
      <p:sp>
        <p:nvSpPr>
          <p:cNvPr id="5" name="TextBox 4"/>
          <p:cNvSpPr txBox="1"/>
          <p:nvPr/>
        </p:nvSpPr>
        <p:spPr>
          <a:xfrm>
            <a:off x="381000" y="1371600"/>
            <a:ext cx="4267200" cy="4893647"/>
          </a:xfrm>
          <a:prstGeom prst="rect">
            <a:avLst/>
          </a:prstGeom>
          <a:noFill/>
        </p:spPr>
        <p:txBody>
          <a:bodyPr wrap="square" rtlCol="0">
            <a:spAutoFit/>
          </a:bodyPr>
          <a:lstStyle/>
          <a:p>
            <a:pPr>
              <a:buFont typeface="Arial" pitchFamily="34" charset="0"/>
              <a:buChar char="•"/>
            </a:pPr>
            <a:r>
              <a:rPr lang="en-US" sz="2000" dirty="0" smtClean="0">
                <a:solidFill>
                  <a:schemeClr val="bg1"/>
                </a:solidFill>
                <a:latin typeface="Arial Narrow" pitchFamily="34" charset="0"/>
              </a:rPr>
              <a:t>   </a:t>
            </a:r>
            <a:r>
              <a:rPr lang="en-US" sz="2400" b="1" dirty="0" smtClean="0">
                <a:solidFill>
                  <a:schemeClr val="bg1"/>
                </a:solidFill>
                <a:latin typeface="Arial Narrow" pitchFamily="34" charset="0"/>
              </a:rPr>
              <a:t>Reclamation </a:t>
            </a:r>
            <a:r>
              <a:rPr lang="en-US" sz="2400" b="1" dirty="0" smtClean="0">
                <a:solidFill>
                  <a:schemeClr val="bg1"/>
                </a:solidFill>
                <a:latin typeface="Arial Narrow" pitchFamily="34" charset="0"/>
              </a:rPr>
              <a:t>efforts developed over the past 30 years have been so successful that thousands of acres have been donated to local governments for parks. </a:t>
            </a:r>
            <a:endParaRPr lang="en-US" sz="2400" b="1" dirty="0" smtClean="0">
              <a:solidFill>
                <a:schemeClr val="bg1"/>
              </a:solidFill>
              <a:latin typeface="Arial Narrow" pitchFamily="34" charset="0"/>
            </a:endParaRPr>
          </a:p>
          <a:p>
            <a:endParaRPr lang="en-US" sz="2400" b="1" dirty="0" smtClean="0">
              <a:solidFill>
                <a:schemeClr val="bg1"/>
              </a:solidFill>
              <a:latin typeface="Arial Narrow" pitchFamily="34" charset="0"/>
            </a:endParaRPr>
          </a:p>
          <a:p>
            <a:pPr>
              <a:buFont typeface="Arial" pitchFamily="34" charset="0"/>
              <a:buChar char="•"/>
            </a:pPr>
            <a:r>
              <a:rPr lang="en-US" sz="2400" b="1" dirty="0" smtClean="0">
                <a:solidFill>
                  <a:schemeClr val="bg1"/>
                </a:solidFill>
                <a:latin typeface="Arial Narrow" pitchFamily="34" charset="0"/>
              </a:rPr>
              <a:t> </a:t>
            </a:r>
            <a:r>
              <a:rPr lang="en-US" sz="2400" b="1" dirty="0" smtClean="0">
                <a:solidFill>
                  <a:schemeClr val="bg1"/>
                </a:solidFill>
                <a:latin typeface="Arial Narrow" pitchFamily="34" charset="0"/>
              </a:rPr>
              <a:t>  Providing </a:t>
            </a:r>
            <a:r>
              <a:rPr lang="en-US" sz="2400" b="1" dirty="0" smtClean="0">
                <a:solidFill>
                  <a:schemeClr val="bg1"/>
                </a:solidFill>
                <a:latin typeface="Arial Narrow" pitchFamily="34" charset="0"/>
              </a:rPr>
              <a:t>habitat for wildlife also is a top priority, and researchers have identified 348 species of animals using reclaimed phosphate mines including the threatened scrub jay. </a:t>
            </a:r>
            <a:endParaRPr lang="en-US" sz="2400" b="1" dirty="0">
              <a:solidFill>
                <a:schemeClr val="bg1"/>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1"/>
                                          </p:val>
                                        </p:tav>
                                        <p:tav tm="100000">
                                          <p:val>
                                            <p:strVal val="#ppt_x"/>
                                          </p:val>
                                        </p:tav>
                                      </p:tavLst>
                                    </p:anim>
                                    <p:anim calcmode="lin" valueType="num">
                                      <p:cBhvr>
                                        <p:cTn id="9"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0" fill="hold"/>
                                        <p:tgtEl>
                                          <p:spTgt spid="5"/>
                                        </p:tgtEl>
                                        <p:attrNameLst>
                                          <p:attrName>ppt_x</p:attrName>
                                        </p:attrNameLst>
                                      </p:cBhvr>
                                      <p:tavLst>
                                        <p:tav tm="0">
                                          <p:val>
                                            <p:strVal val="#ppt_x"/>
                                          </p:val>
                                        </p:tav>
                                        <p:tav tm="100000">
                                          <p:val>
                                            <p:strVal val="#ppt_x"/>
                                          </p:val>
                                        </p:tav>
                                      </p:tavLst>
                                    </p:anim>
                                    <p:anim calcmode="lin" valueType="num">
                                      <p:cBhvr additive="base">
                                        <p:cTn id="20"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16200000" scaled="0"/>
        </a:gradFill>
        <a:effectLst/>
      </p:bgPr>
    </p:bg>
    <p:spTree>
      <p:nvGrpSpPr>
        <p:cNvPr id="1" name=""/>
        <p:cNvGrpSpPr/>
        <p:nvPr/>
      </p:nvGrpSpPr>
      <p:grpSpPr>
        <a:xfrm>
          <a:off x="0" y="0"/>
          <a:ext cx="0" cy="0"/>
          <a:chOff x="0" y="0"/>
          <a:chExt cx="0" cy="0"/>
        </a:xfrm>
      </p:grpSpPr>
      <p:sp>
        <p:nvSpPr>
          <p:cNvPr id="3" name="Title 1"/>
          <p:cNvSpPr txBox="1">
            <a:spLocks noGrp="1"/>
          </p:cNvSpPr>
          <p:nvPr>
            <p:ph type="title"/>
          </p:nvPr>
        </p:nvSpPr>
        <p:spPr>
          <a:xfrm>
            <a:off x="457200" y="274638"/>
            <a:ext cx="8229600" cy="71596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PH" sz="3600" b="1" i="0" u="none" strike="noStrike" kern="1200" normalizeH="0" baseline="0" noProof="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uLnTx/>
                <a:uFillTx/>
                <a:latin typeface="+mj-lt"/>
                <a:ea typeface="+mj-ea"/>
                <a:cs typeface="+mj-cs"/>
              </a:rPr>
              <a:t>For Coal Mining:</a:t>
            </a:r>
            <a:endParaRPr kumimoji="0" lang="en-US" sz="3600" b="1" i="0" u="none" strike="noStrike" kern="1200" normalizeH="0" baseline="0" noProof="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uLnTx/>
              <a:uFillTx/>
              <a:latin typeface="+mj-lt"/>
              <a:ea typeface="+mj-ea"/>
              <a:cs typeface="+mj-cs"/>
            </a:endParaRPr>
          </a:p>
        </p:txBody>
      </p:sp>
      <p:pic>
        <p:nvPicPr>
          <p:cNvPr id="4" name="Picture 3" descr="http://www.groundtruthtrekking.org/static/uploads/figures/6f7378d9-da83-4ef9-8b4e-dc41266606dd/CoalTrueCost-small-01.png">
            <a:hlinkClick r:id="rId2"/>
          </p:cNvPr>
          <p:cNvPicPr/>
          <p:nvPr/>
        </p:nvPicPr>
        <p:blipFill>
          <a:blip r:embed="rId3"/>
          <a:srcRect/>
          <a:stretch>
            <a:fillRect/>
          </a:stretch>
        </p:blipFill>
        <p:spPr bwMode="auto">
          <a:xfrm>
            <a:off x="381000" y="1295400"/>
            <a:ext cx="8229600" cy="5257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3"/>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5.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16200000" scaled="0"/>
        </a:gradFill>
        <a:effectLst/>
      </p:bgPr>
    </p:bg>
    <p:spTree>
      <p:nvGrpSpPr>
        <p:cNvPr id="1" name=""/>
        <p:cNvGrpSpPr/>
        <p:nvPr/>
      </p:nvGrpSpPr>
      <p:grpSpPr>
        <a:xfrm>
          <a:off x="0" y="0"/>
          <a:ext cx="0" cy="0"/>
          <a:chOff x="0" y="0"/>
          <a:chExt cx="0" cy="0"/>
        </a:xfrm>
      </p:grpSpPr>
      <p:sp>
        <p:nvSpPr>
          <p:cNvPr id="3" name="Title 1"/>
          <p:cNvSpPr txBox="1">
            <a:spLocks/>
          </p:cNvSpPr>
          <p:nvPr/>
        </p:nvSpPr>
        <p:spPr>
          <a:xfrm>
            <a:off x="457200" y="274638"/>
            <a:ext cx="8229600" cy="715962"/>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PH" sz="3600" b="1" i="0" u="none" strike="noStrike" kern="1200" cap="none" spc="0" normalizeH="0" baseline="0" noProof="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uLnTx/>
                <a:uFillTx/>
                <a:latin typeface="+mj-lt"/>
                <a:ea typeface="+mj-ea"/>
                <a:cs typeface="+mj-cs"/>
              </a:rPr>
              <a:t>For Coal Mining:</a:t>
            </a:r>
            <a:endParaRPr kumimoji="0" lang="en-US" sz="3600" b="1" i="0" u="none" strike="noStrike" kern="1200" cap="none" spc="0" normalizeH="0" baseline="0" noProof="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uLnTx/>
              <a:uFillTx/>
              <a:latin typeface="+mj-lt"/>
              <a:ea typeface="+mj-ea"/>
              <a:cs typeface="+mj-cs"/>
            </a:endParaRPr>
          </a:p>
        </p:txBody>
      </p:sp>
      <p:sp>
        <p:nvSpPr>
          <p:cNvPr id="4" name="TextBox 3"/>
          <p:cNvSpPr txBox="1"/>
          <p:nvPr/>
        </p:nvSpPr>
        <p:spPr>
          <a:xfrm>
            <a:off x="304800" y="1219200"/>
            <a:ext cx="8458200" cy="5078313"/>
          </a:xfrm>
          <a:prstGeom prst="rect">
            <a:avLst/>
          </a:prstGeom>
          <a:noFill/>
        </p:spPr>
        <p:txBody>
          <a:bodyPr wrap="square" rtlCol="0">
            <a:spAutoFit/>
          </a:bodyPr>
          <a:lstStyle/>
          <a:p>
            <a:r>
              <a:rPr lang="en-US" sz="2400" i="1" dirty="0" smtClean="0">
                <a:latin typeface="Arial Narrow" pitchFamily="34" charset="0"/>
              </a:rPr>
              <a:t>Coal mining can result in a number of adverse effects on </a:t>
            </a:r>
            <a:r>
              <a:rPr lang="en-US" sz="2400" i="1" dirty="0" smtClean="0">
                <a:latin typeface="Arial Narrow" pitchFamily="34" charset="0"/>
              </a:rPr>
              <a:t>the environment:</a:t>
            </a:r>
          </a:p>
          <a:p>
            <a:endParaRPr lang="en-US" sz="1000" dirty="0" smtClean="0"/>
          </a:p>
          <a:p>
            <a:pPr marL="457200" indent="-342900">
              <a:buAutoNum type="arabicPeriod"/>
            </a:pPr>
            <a:r>
              <a:rPr lang="en-US" sz="2400" b="1" dirty="0" smtClean="0">
                <a:latin typeface="Arial Narrow" pitchFamily="34" charset="0"/>
              </a:rPr>
              <a:t>surface </a:t>
            </a:r>
            <a:r>
              <a:rPr lang="en-US" sz="2400" b="1" dirty="0" smtClean="0">
                <a:latin typeface="Arial Narrow" pitchFamily="34" charset="0"/>
              </a:rPr>
              <a:t>mining of coal completely eliminates existing vegetation, </a:t>
            </a:r>
            <a:endParaRPr lang="en-US" sz="2400" b="1" dirty="0" smtClean="0">
              <a:latin typeface="Arial Narrow" pitchFamily="34" charset="0"/>
            </a:endParaRPr>
          </a:p>
          <a:p>
            <a:pPr marL="457200" indent="-342900">
              <a:buAutoNum type="arabicPeriod"/>
            </a:pPr>
            <a:endParaRPr lang="en-US" sz="1000" b="1" dirty="0" smtClean="0">
              <a:latin typeface="Arial Narrow" pitchFamily="34" charset="0"/>
            </a:endParaRPr>
          </a:p>
          <a:p>
            <a:pPr marL="457200" indent="-342900">
              <a:buAutoNum type="arabicPeriod"/>
            </a:pPr>
            <a:r>
              <a:rPr lang="en-US" sz="2400" b="1" dirty="0" smtClean="0">
                <a:latin typeface="Arial Narrow" pitchFamily="34" charset="0"/>
              </a:rPr>
              <a:t>destroys </a:t>
            </a:r>
            <a:r>
              <a:rPr lang="en-US" sz="2400" b="1" dirty="0" smtClean="0">
                <a:latin typeface="Arial Narrow" pitchFamily="34" charset="0"/>
              </a:rPr>
              <a:t>the genetic soil profile, </a:t>
            </a:r>
            <a:endParaRPr lang="en-US" sz="2400" b="1" dirty="0" smtClean="0">
              <a:latin typeface="Arial Narrow" pitchFamily="34" charset="0"/>
            </a:endParaRPr>
          </a:p>
          <a:p>
            <a:pPr marL="457200" indent="-342900">
              <a:buAutoNum type="arabicPeriod"/>
            </a:pPr>
            <a:endParaRPr lang="en-US" sz="1000" b="1" dirty="0" smtClean="0">
              <a:latin typeface="Arial Narrow" pitchFamily="34" charset="0"/>
            </a:endParaRPr>
          </a:p>
          <a:p>
            <a:pPr marL="457200" indent="-342900">
              <a:buAutoNum type="arabicPeriod"/>
            </a:pPr>
            <a:r>
              <a:rPr lang="en-US" sz="2400" b="1" dirty="0" smtClean="0">
                <a:latin typeface="Arial Narrow" pitchFamily="34" charset="0"/>
              </a:rPr>
              <a:t>displaces </a:t>
            </a:r>
            <a:r>
              <a:rPr lang="en-US" sz="2400" b="1" dirty="0" smtClean="0">
                <a:latin typeface="Arial Narrow" pitchFamily="34" charset="0"/>
              </a:rPr>
              <a:t>or destroys wildlife and habitat, </a:t>
            </a:r>
            <a:endParaRPr lang="en-US" sz="2400" b="1" dirty="0" smtClean="0">
              <a:latin typeface="Arial Narrow" pitchFamily="34" charset="0"/>
            </a:endParaRPr>
          </a:p>
          <a:p>
            <a:pPr marL="457200" indent="-342900">
              <a:buAutoNum type="arabicPeriod"/>
            </a:pPr>
            <a:endParaRPr lang="en-US" sz="1000" b="1" dirty="0" smtClean="0">
              <a:latin typeface="Arial Narrow" pitchFamily="34" charset="0"/>
            </a:endParaRPr>
          </a:p>
          <a:p>
            <a:pPr marL="457200" indent="-342900">
              <a:buAutoNum type="arabicPeriod"/>
            </a:pPr>
            <a:r>
              <a:rPr lang="en-US" sz="2400" b="1" dirty="0" smtClean="0">
                <a:latin typeface="Arial Narrow" pitchFamily="34" charset="0"/>
              </a:rPr>
              <a:t>degrades </a:t>
            </a:r>
            <a:r>
              <a:rPr lang="en-US" sz="2400" b="1" dirty="0" smtClean="0">
                <a:latin typeface="Arial Narrow" pitchFamily="34" charset="0"/>
              </a:rPr>
              <a:t>air quality, </a:t>
            </a:r>
            <a:endParaRPr lang="en-US" sz="2400" b="1" dirty="0" smtClean="0">
              <a:latin typeface="Arial Narrow" pitchFamily="34" charset="0"/>
            </a:endParaRPr>
          </a:p>
          <a:p>
            <a:pPr marL="457200" indent="-342900">
              <a:buAutoNum type="arabicPeriod"/>
            </a:pPr>
            <a:endParaRPr lang="en-US" sz="1000" b="1" dirty="0" smtClean="0">
              <a:latin typeface="Arial Narrow" pitchFamily="34" charset="0"/>
            </a:endParaRPr>
          </a:p>
          <a:p>
            <a:pPr marL="457200" indent="-342900">
              <a:buAutoNum type="arabicPeriod"/>
            </a:pPr>
            <a:r>
              <a:rPr lang="en-US" sz="2400" b="1" dirty="0" smtClean="0">
                <a:latin typeface="Arial Narrow" pitchFamily="34" charset="0"/>
              </a:rPr>
              <a:t>alters </a:t>
            </a:r>
            <a:r>
              <a:rPr lang="en-US" sz="2400" b="1" dirty="0" smtClean="0">
                <a:latin typeface="Arial Narrow" pitchFamily="34" charset="0"/>
              </a:rPr>
              <a:t>current land uses, </a:t>
            </a:r>
            <a:endParaRPr lang="en-US" sz="2400" b="1" dirty="0" smtClean="0">
              <a:latin typeface="Arial Narrow" pitchFamily="34" charset="0"/>
            </a:endParaRPr>
          </a:p>
          <a:p>
            <a:pPr marL="457200" indent="-342900">
              <a:buAutoNum type="arabicPeriod"/>
            </a:pPr>
            <a:endParaRPr lang="en-US" sz="1000" b="1" dirty="0" smtClean="0">
              <a:latin typeface="Arial Narrow" pitchFamily="34" charset="0"/>
            </a:endParaRPr>
          </a:p>
          <a:p>
            <a:pPr marL="457200" indent="-342900">
              <a:buAutoNum type="arabicPeriod"/>
            </a:pPr>
            <a:r>
              <a:rPr lang="en-US" sz="2400" b="1" dirty="0" smtClean="0">
                <a:latin typeface="Arial Narrow" pitchFamily="34" charset="0"/>
              </a:rPr>
              <a:t>to </a:t>
            </a:r>
            <a:r>
              <a:rPr lang="en-US" sz="2400" b="1" dirty="0" smtClean="0">
                <a:latin typeface="Arial Narrow" pitchFamily="34" charset="0"/>
              </a:rPr>
              <a:t>some extent permanently changes the general topography of the area </a:t>
            </a:r>
            <a:r>
              <a:rPr lang="en-US" sz="2400" b="1" dirty="0" smtClean="0">
                <a:latin typeface="Arial Narrow" pitchFamily="34" charset="0"/>
              </a:rPr>
              <a:t>mined which often </a:t>
            </a:r>
            <a:r>
              <a:rPr lang="en-US" sz="2400" b="1" dirty="0" smtClean="0">
                <a:latin typeface="Arial Narrow" pitchFamily="34" charset="0"/>
              </a:rPr>
              <a:t>results in a scarred landscape with no scenic value. </a:t>
            </a:r>
            <a:r>
              <a:rPr lang="en-US" sz="2400" b="1" dirty="0" smtClean="0">
                <a:latin typeface="Arial Narrow" pitchFamily="34" charset="0"/>
              </a:rPr>
              <a:t>(Rehabilitation </a:t>
            </a:r>
            <a:r>
              <a:rPr lang="en-US" sz="2400" b="1" dirty="0" smtClean="0">
                <a:latin typeface="Arial Narrow" pitchFamily="34" charset="0"/>
              </a:rPr>
              <a:t>or reclamation mitigates some of these concerns and is required by Federal Law, specifically the </a:t>
            </a:r>
            <a:r>
              <a:rPr lang="en-US" sz="2400" b="1" u="sng" dirty="0" smtClean="0">
                <a:latin typeface="Arial Narrow" pitchFamily="34" charset="0"/>
                <a:hlinkClick r:id="rId2" tooltip="Surface Mining Control and Reclamation Act of 1977"/>
              </a:rPr>
              <a:t>Surface Mining Control and Reclamation Act of 1977</a:t>
            </a:r>
            <a:r>
              <a:rPr lang="en-US" sz="2400" b="1" dirty="0" smtClean="0">
                <a:latin typeface="Arial Narrow" pitchFamily="34" charset="0"/>
              </a:rPr>
              <a:t>.)</a:t>
            </a:r>
            <a:endParaRPr lang="en-US" sz="2400" b="1" dirty="0">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3"/>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900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gradFill>
            <a:gsLst>
              <a:gs pos="900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path path="shape">
              <a:fillToRect l="50000" t="50000" r="50000" b="50000"/>
            </a:path>
          </a:gradFill>
        </p:spPr>
        <p:txBody>
          <a:bodyPr/>
          <a:lstStyle/>
          <a:p>
            <a:r>
              <a:rPr lang="en-PH" dirty="0" smtClean="0"/>
              <a:t>Conclusion</a:t>
            </a:r>
            <a:endParaRPr lang="en-US" dirty="0"/>
          </a:p>
        </p:txBody>
      </p:sp>
      <p:sp>
        <p:nvSpPr>
          <p:cNvPr id="4" name="TextBox 3"/>
          <p:cNvSpPr txBox="1"/>
          <p:nvPr/>
        </p:nvSpPr>
        <p:spPr>
          <a:xfrm>
            <a:off x="762000" y="2057400"/>
            <a:ext cx="7620000" cy="4093428"/>
          </a:xfrm>
          <a:prstGeom prst="rect">
            <a:avLst/>
          </a:prstGeom>
          <a:noFill/>
        </p:spPr>
        <p:txBody>
          <a:bodyPr wrap="square" rtlCol="0">
            <a:spAutoFit/>
          </a:bodyPr>
          <a:lstStyle/>
          <a:p>
            <a:r>
              <a:rPr lang="en-PH" dirty="0" smtClean="0"/>
              <a:t>	</a:t>
            </a:r>
            <a:r>
              <a:rPr lang="en-PH" sz="2000" dirty="0" smtClean="0">
                <a:latin typeface="Arial Narrow" pitchFamily="34" charset="0"/>
              </a:rPr>
              <a:t>From the extensive data gathered and analyzed, manganese mining turns out to be the best choice for Mr. Businessman in his plan to invest into  the mining industry.  Manganese has the highest market value among the three minerals  and has a minimal destructive effect on man and his environment.  In comparison, coal would have been a good choice considering the large demand for its production, but its cost in terms of environmental and social impact far outweighs its economic value.  </a:t>
            </a:r>
          </a:p>
          <a:p>
            <a:endParaRPr lang="en-PH" sz="2000" dirty="0" smtClean="0">
              <a:latin typeface="Arial Narrow" pitchFamily="34" charset="0"/>
            </a:endParaRPr>
          </a:p>
          <a:p>
            <a:r>
              <a:rPr lang="en-PH" sz="2000" dirty="0" smtClean="0">
                <a:latin typeface="Arial Narrow" pitchFamily="34" charset="0"/>
              </a:rPr>
              <a:t>	</a:t>
            </a:r>
            <a:r>
              <a:rPr lang="en-PH" sz="2000" dirty="0" smtClean="0">
                <a:solidFill>
                  <a:schemeClr val="bg1"/>
                </a:solidFill>
                <a:latin typeface="Arial Narrow" pitchFamily="34" charset="0"/>
              </a:rPr>
              <a:t>Furthermore,  the trend in market value over the last 5-10 years has showed a relative decrease in coal demand and value, which may be attributed to the existence of alternative sources of energy/electricity.  Manganese demand may have suffered the same fate as coal in the last 5 years, but its market value remains high.</a:t>
            </a:r>
            <a:endParaRPr lang="en-US" sz="2000" dirty="0">
              <a:solidFill>
                <a:schemeClr val="bg1"/>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6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000082"/>
            </a:gs>
            <a:gs pos="30000">
              <a:srgbClr val="66008F"/>
            </a:gs>
            <a:gs pos="64999">
              <a:srgbClr val="BA0066"/>
            </a:gs>
            <a:gs pos="89999">
              <a:srgbClr val="FF0000"/>
            </a:gs>
            <a:gs pos="100000">
              <a:srgbClr val="FF8200"/>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r>
              <a:rPr lang="en-PH" sz="4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Recommendation</a:t>
            </a:r>
            <a:endParaRPr lang="en-US"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TextBox 2"/>
          <p:cNvSpPr txBox="1"/>
          <p:nvPr/>
        </p:nvSpPr>
        <p:spPr>
          <a:xfrm>
            <a:off x="762000" y="1981200"/>
            <a:ext cx="7162800" cy="2677656"/>
          </a:xfrm>
          <a:prstGeom prst="rect">
            <a:avLst/>
          </a:prstGeom>
          <a:noFill/>
        </p:spPr>
        <p:txBody>
          <a:bodyPr wrap="square" rtlCol="0">
            <a:spAutoFit/>
          </a:bodyPr>
          <a:lstStyle/>
          <a:p>
            <a:pPr algn="just"/>
            <a:r>
              <a:rPr lang="en-PH"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PH"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Narrow" pitchFamily="34" charset="0"/>
              </a:rPr>
              <a:t>It is recommended that a hypothetical estimate be done on the cost of phosphate and manganese mining .  Only that of coal mining was available , which made it hard to really compare the three minerals in their  viability as a good choice of mining industry.</a:t>
            </a:r>
            <a:endParaRPr lang="en-U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TextBox 2"/>
          <p:cNvSpPr txBox="1"/>
          <p:nvPr/>
        </p:nvSpPr>
        <p:spPr>
          <a:xfrm>
            <a:off x="1905000" y="228600"/>
            <a:ext cx="4953000" cy="523220"/>
          </a:xfrm>
          <a:prstGeom prst="rect">
            <a:avLst/>
          </a:prstGeom>
          <a:noFill/>
        </p:spPr>
        <p:txBody>
          <a:bodyPr wrap="square" rtlCol="0">
            <a:spAutoFit/>
          </a:bodyPr>
          <a:lstStyle/>
          <a:p>
            <a:pPr algn="ctr"/>
            <a:r>
              <a:rPr lang="en-PH"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Sources:</a:t>
            </a:r>
            <a:endParaRPr lang="en-US" sz="2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4" name="TextBox 3"/>
          <p:cNvSpPr txBox="1"/>
          <p:nvPr/>
        </p:nvSpPr>
        <p:spPr>
          <a:xfrm>
            <a:off x="304800" y="990600"/>
            <a:ext cx="8382000" cy="5632311"/>
          </a:xfrm>
          <a:prstGeom prst="rect">
            <a:avLst/>
          </a:prstGeom>
          <a:noFill/>
        </p:spPr>
        <p:txBody>
          <a:bodyPr wrap="square" rtlCol="0">
            <a:spAutoFit/>
          </a:bodyPr>
          <a:lstStyle/>
          <a:p>
            <a:r>
              <a:rPr lang="en-US" dirty="0" smtClean="0">
                <a:hlinkClick r:id="rId2"/>
              </a:rPr>
              <a:t>http://www.eia.doe.gov/cneaf/coal/page/coalnews/coalmar.html</a:t>
            </a:r>
            <a:endParaRPr lang="en-US" dirty="0" smtClean="0"/>
          </a:p>
          <a:p>
            <a:r>
              <a:rPr lang="en-US" dirty="0" smtClean="0">
                <a:hlinkClick r:id="rId3"/>
              </a:rPr>
              <a:t>http://www.eoearth.org/article/Manganese</a:t>
            </a:r>
            <a:endParaRPr lang="en-US" dirty="0" smtClean="0"/>
          </a:p>
          <a:p>
            <a:r>
              <a:rPr lang="en-US" dirty="0" smtClean="0">
                <a:hlinkClick r:id="rId4"/>
              </a:rPr>
              <a:t>http://</a:t>
            </a:r>
            <a:r>
              <a:rPr lang="en-US" dirty="0" smtClean="0">
                <a:hlinkClick r:id="rId4"/>
              </a:rPr>
              <a:t>www.onlineprnews.com/news/23913-1267529732-clean-coal-energy-technologies-markets-and-trends-worldwide-reports-now-available-on-reportsandreports.html</a:t>
            </a:r>
            <a:endParaRPr lang="en-US" dirty="0" smtClean="0"/>
          </a:p>
          <a:p>
            <a:r>
              <a:rPr lang="en-US" dirty="0" smtClean="0">
                <a:hlinkClick r:id="rId5"/>
              </a:rPr>
              <a:t>http://</a:t>
            </a:r>
            <a:r>
              <a:rPr lang="en-US" dirty="0" smtClean="0">
                <a:hlinkClick r:id="rId5"/>
              </a:rPr>
              <a:t>venezuelanalysis.com/analysis/835</a:t>
            </a:r>
            <a:endParaRPr lang="en-US" dirty="0" smtClean="0"/>
          </a:p>
          <a:p>
            <a:r>
              <a:rPr lang="en-US" dirty="0" smtClean="0">
                <a:hlinkClick r:id="rId6"/>
              </a:rPr>
              <a:t>http://www.greenpeace.org/international/press/releases/true-cost-of-coal-27112008</a:t>
            </a:r>
            <a:r>
              <a:rPr lang="en-US" dirty="0" smtClean="0">
                <a:hlinkClick r:id="rId6"/>
              </a:rPr>
              <a:t>/</a:t>
            </a:r>
            <a:endParaRPr lang="en-US" dirty="0" smtClean="0"/>
          </a:p>
          <a:p>
            <a:r>
              <a:rPr lang="en-US" dirty="0" smtClean="0">
                <a:hlinkClick r:id="rId7"/>
              </a:rPr>
              <a:t>http://</a:t>
            </a:r>
            <a:r>
              <a:rPr lang="en-US" dirty="0" smtClean="0">
                <a:hlinkClick r:id="rId7"/>
              </a:rPr>
              <a:t>www.groundtruthtrekking.org/Issues/AlaskaCoal/CoalTrueCost.html</a:t>
            </a:r>
            <a:endParaRPr lang="en-US" dirty="0" smtClean="0"/>
          </a:p>
          <a:p>
            <a:r>
              <a:rPr lang="en-US" dirty="0" smtClean="0">
                <a:hlinkClick r:id="rId8"/>
              </a:rPr>
              <a:t>http://</a:t>
            </a:r>
            <a:r>
              <a:rPr lang="en-US" dirty="0" smtClean="0">
                <a:hlinkClick r:id="rId8"/>
              </a:rPr>
              <a:t>www.eia.doe.gov/kids/energy.cfm?page=coal_home-basics</a:t>
            </a:r>
            <a:endParaRPr lang="en-US" dirty="0" smtClean="0"/>
          </a:p>
          <a:p>
            <a:r>
              <a:rPr lang="en-US" dirty="0" smtClean="0">
                <a:hlinkClick r:id="rId9"/>
              </a:rPr>
              <a:t>http://</a:t>
            </a:r>
            <a:r>
              <a:rPr lang="en-US" dirty="0" smtClean="0">
                <a:hlinkClick r:id="rId9"/>
              </a:rPr>
              <a:t>costs.infomine.com/costdatacenter/miningcostmodel.aspx</a:t>
            </a:r>
            <a:endParaRPr lang="en-US" dirty="0" smtClean="0"/>
          </a:p>
          <a:p>
            <a:r>
              <a:rPr lang="en-US" dirty="0" smtClean="0">
                <a:hlinkClick r:id="rId10"/>
              </a:rPr>
              <a:t>http://</a:t>
            </a:r>
            <a:r>
              <a:rPr lang="en-US" dirty="0" smtClean="0">
                <a:hlinkClick r:id="rId10"/>
              </a:rPr>
              <a:t>www.pbs.org/now/science/coal.html</a:t>
            </a:r>
            <a:endParaRPr lang="en-US" dirty="0" smtClean="0"/>
          </a:p>
          <a:p>
            <a:r>
              <a:rPr lang="en-US" u="sng" dirty="0" smtClean="0">
                <a:hlinkClick r:id="rId11"/>
              </a:rPr>
              <a:t>http://www.mbendi.com/indy/ming/p0005.htm</a:t>
            </a:r>
            <a:endParaRPr lang="en-US" dirty="0" smtClean="0"/>
          </a:p>
          <a:p>
            <a:r>
              <a:rPr lang="en-US" u="sng" dirty="0" smtClean="0">
                <a:hlinkClick r:id="rId12"/>
              </a:rPr>
              <a:t>http://</a:t>
            </a:r>
            <a:r>
              <a:rPr lang="en-US" u="sng" dirty="0" smtClean="0">
                <a:hlinkClick r:id="rId12"/>
              </a:rPr>
              <a:t>www.mbendi.com/indy/ming/coal/p0005.htm</a:t>
            </a:r>
            <a:endParaRPr lang="en-US" u="sng" dirty="0" smtClean="0"/>
          </a:p>
          <a:p>
            <a:r>
              <a:rPr lang="en-US" u="sng" dirty="0" smtClean="0">
                <a:hlinkClick r:id="rId13"/>
              </a:rPr>
              <a:t>http://www.mbendi.com/indy/ming/mang/p0005.htm</a:t>
            </a:r>
            <a:endParaRPr lang="en-US" dirty="0" smtClean="0"/>
          </a:p>
          <a:p>
            <a:r>
              <a:rPr lang="en-US" u="sng" dirty="0" smtClean="0">
                <a:hlinkClick r:id="rId14"/>
              </a:rPr>
              <a:t>http://www.mbendi.com/indy/ming/mang/p0010.htm</a:t>
            </a:r>
            <a:endParaRPr lang="en-US" dirty="0" smtClean="0"/>
          </a:p>
          <a:p>
            <a:r>
              <a:rPr lang="en-US" u="sng" dirty="0" smtClean="0">
                <a:hlinkClick r:id="rId15"/>
              </a:rPr>
              <a:t>http://www.mbendi.com/indy/ming/frtm/p0005.htm</a:t>
            </a:r>
            <a:endParaRPr lang="en-US" dirty="0" smtClean="0"/>
          </a:p>
          <a:p>
            <a:r>
              <a:rPr lang="en-US" u="sng" dirty="0" smtClean="0">
                <a:hlinkClick r:id="rId16"/>
              </a:rPr>
              <a:t>http://en.citizendium.org/wiki/Coal_mining</a:t>
            </a:r>
            <a:endParaRPr lang="en-US" dirty="0" smtClean="0"/>
          </a:p>
          <a:p>
            <a:r>
              <a:rPr lang="en-US" u="sng" dirty="0" smtClean="0">
                <a:hlinkClick r:id="rId17"/>
              </a:rPr>
              <a:t>http://www.lenntech.com/periodic/elements/mn.htm</a:t>
            </a:r>
            <a:endParaRPr lang="en-US" dirty="0" smtClean="0"/>
          </a:p>
          <a:p>
            <a:r>
              <a:rPr lang="en-US" u="sng" dirty="0" smtClean="0">
                <a:hlinkClick r:id="rId18"/>
              </a:rPr>
              <a:t>http://minerals.usgs.gov/minerals/pubs/commodity/manganese/</a:t>
            </a:r>
            <a:endParaRPr lang="en-US" dirty="0" smtClean="0"/>
          </a:p>
          <a:p>
            <a:r>
              <a:rPr lang="en-US" u="sng" dirty="0" smtClean="0">
                <a:hlinkClick r:id="rId19"/>
              </a:rPr>
              <a:t>http://</a:t>
            </a:r>
            <a:r>
              <a:rPr lang="en-US" u="sng" dirty="0" smtClean="0">
                <a:hlinkClick r:id="rId19"/>
              </a:rPr>
              <a:t>minerals.usgs.gov/minerals/pubs/commodity/manganese/mcs-2010-manga.pdf</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2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2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2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7"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0" fill="hold"/>
                                        <p:tgtEl>
                                          <p:spTgt spid="4"/>
                                        </p:tgtEl>
                                        <p:attrNameLst>
                                          <p:attrName>ppt_x</p:attrName>
                                        </p:attrNameLst>
                                      </p:cBhvr>
                                      <p:tavLst>
                                        <p:tav tm="0">
                                          <p:val>
                                            <p:strVal val="#ppt_x"/>
                                          </p:val>
                                        </p:tav>
                                        <p:tav tm="100000">
                                          <p:val>
                                            <p:strVal val="#ppt_x"/>
                                          </p:val>
                                        </p:tav>
                                      </p:tavLst>
                                    </p:anim>
                                    <p:anim calcmode="lin" valueType="num">
                                      <p:cBhvr additive="base">
                                        <p:cTn id="15"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9.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path path="shape">
            <a:fillToRect l="50000" t="50000" r="50000" b="50000"/>
          </a:path>
        </a:gradFill>
        <a:effectLst/>
      </p:bgPr>
    </p:bg>
    <p:spTree>
      <p:nvGrpSpPr>
        <p:cNvPr id="1" name=""/>
        <p:cNvGrpSpPr/>
        <p:nvPr/>
      </p:nvGrpSpPr>
      <p:grpSpPr>
        <a:xfrm>
          <a:off x="0" y="0"/>
          <a:ext cx="0" cy="0"/>
          <a:chOff x="0" y="0"/>
          <a:chExt cx="0" cy="0"/>
        </a:xfrm>
      </p:grpSpPr>
      <p:sp>
        <p:nvSpPr>
          <p:cNvPr id="2" name="TextBox 1"/>
          <p:cNvSpPr txBox="1"/>
          <p:nvPr/>
        </p:nvSpPr>
        <p:spPr>
          <a:xfrm>
            <a:off x="1905000" y="381000"/>
            <a:ext cx="4953000" cy="523220"/>
          </a:xfrm>
          <a:prstGeom prst="rect">
            <a:avLst/>
          </a:prstGeom>
          <a:noFill/>
        </p:spPr>
        <p:txBody>
          <a:bodyPr wrap="square" rtlCol="0">
            <a:spAutoFit/>
          </a:bodyPr>
          <a:lstStyle/>
          <a:p>
            <a:pPr algn="ctr"/>
            <a:r>
              <a:rPr lang="en-PH"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Sources:</a:t>
            </a:r>
            <a:endParaRPr lang="en-US" sz="2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 name="TextBox 2"/>
          <p:cNvSpPr txBox="1"/>
          <p:nvPr/>
        </p:nvSpPr>
        <p:spPr>
          <a:xfrm>
            <a:off x="457200" y="1066800"/>
            <a:ext cx="8305800" cy="4247317"/>
          </a:xfrm>
          <a:prstGeom prst="rect">
            <a:avLst/>
          </a:prstGeom>
          <a:noFill/>
        </p:spPr>
        <p:txBody>
          <a:bodyPr wrap="square" rtlCol="0">
            <a:spAutoFit/>
          </a:bodyPr>
          <a:lstStyle/>
          <a:p>
            <a:r>
              <a:rPr lang="en-US" u="sng" dirty="0" smtClean="0">
                <a:hlinkClick r:id="rId2"/>
              </a:rPr>
              <a:t>http://www.researchwikis.com/Manganese_Marketing_Research</a:t>
            </a:r>
            <a:endParaRPr lang="en-US" dirty="0" smtClean="0"/>
          </a:p>
          <a:p>
            <a:r>
              <a:rPr lang="en-US" u="sng" dirty="0" smtClean="0">
                <a:hlinkClick r:id="rId3"/>
              </a:rPr>
              <a:t>http://www.ipsnews.net/news.asp?idnews=45226</a:t>
            </a:r>
            <a:endParaRPr lang="en-US" dirty="0" smtClean="0"/>
          </a:p>
          <a:p>
            <a:r>
              <a:rPr lang="en-US" dirty="0" smtClean="0">
                <a:hlinkClick r:id="rId4"/>
              </a:rPr>
              <a:t>http://</a:t>
            </a:r>
            <a:r>
              <a:rPr lang="en-US" dirty="0" smtClean="0">
                <a:hlinkClick r:id="rId4"/>
              </a:rPr>
              <a:t>www.mineweb.com/mineweb/view/mineweb/en/page72102?oid=95570&amp;sn=Detail</a:t>
            </a:r>
            <a:endParaRPr lang="en-US" dirty="0" smtClean="0"/>
          </a:p>
          <a:p>
            <a:r>
              <a:rPr lang="en-US" dirty="0" smtClean="0">
                <a:hlinkClick r:id="rId5"/>
              </a:rPr>
              <a:t>http://</a:t>
            </a:r>
            <a:r>
              <a:rPr lang="en-US" dirty="0" smtClean="0">
                <a:hlinkClick r:id="rId5"/>
              </a:rPr>
              <a:t>www.mineralszone.com/minerals/manganese.html</a:t>
            </a:r>
            <a:endParaRPr lang="en-US" dirty="0" smtClean="0"/>
          </a:p>
          <a:p>
            <a:r>
              <a:rPr lang="en-US" dirty="0" smtClean="0">
                <a:hlinkClick r:id="rId6"/>
              </a:rPr>
              <a:t>http://</a:t>
            </a:r>
            <a:r>
              <a:rPr lang="en-US" dirty="0" smtClean="0">
                <a:hlinkClick r:id="rId6"/>
              </a:rPr>
              <a:t>www.mbendi.com/indy/ming/mang/p0010.htm</a:t>
            </a:r>
            <a:endParaRPr lang="en-US" dirty="0" smtClean="0"/>
          </a:p>
          <a:p>
            <a:r>
              <a:rPr lang="en-US" u="sng" dirty="0" smtClean="0">
                <a:hlinkClick r:id="rId7"/>
              </a:rPr>
              <a:t>http://www.australianminesatlas.gov.au/aimr/commodity/manganese_ore.jsp</a:t>
            </a:r>
            <a:endParaRPr lang="en-US" dirty="0" smtClean="0"/>
          </a:p>
          <a:p>
            <a:r>
              <a:rPr lang="en-US" u="sng" dirty="0" smtClean="0">
                <a:hlinkClick r:id="rId8"/>
              </a:rPr>
              <a:t>http://www.infomine.com/investment/historicalcharts/showcharts.asp?c=manganese</a:t>
            </a:r>
            <a:endParaRPr lang="en-US" dirty="0" smtClean="0"/>
          </a:p>
          <a:p>
            <a:r>
              <a:rPr lang="en-US" u="sng" dirty="0" smtClean="0">
                <a:hlinkClick r:id="rId9"/>
              </a:rPr>
              <a:t>http://www.mineralszone.com/minerals/phosphate.html</a:t>
            </a:r>
            <a:endParaRPr lang="en-US" dirty="0" smtClean="0"/>
          </a:p>
          <a:p>
            <a:r>
              <a:rPr lang="en-US" u="sng" dirty="0" smtClean="0">
                <a:hlinkClick r:id="rId10"/>
              </a:rPr>
              <a:t>http://www.infomine.com/investment/charts.aspx?mv=1&amp;f=f&amp;r=1y&amp;c=cphosphates.xusd.umt#chart</a:t>
            </a:r>
            <a:endParaRPr lang="en-US" dirty="0" smtClean="0"/>
          </a:p>
          <a:p>
            <a:r>
              <a:rPr lang="en-PH" u="sng" dirty="0" smtClean="0">
                <a:hlinkClick r:id="rId11"/>
              </a:rPr>
              <a:t>http://www.primaryinfo.com/industry/manganese.htm</a:t>
            </a:r>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7" presetClass="entr" presetSubtype="4"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3000" fill="hold"/>
                                        <p:tgtEl>
                                          <p:spTgt spid="3"/>
                                        </p:tgtEl>
                                        <p:attrNameLst>
                                          <p:attrName>ppt_x</p:attrName>
                                        </p:attrNameLst>
                                      </p:cBhvr>
                                      <p:tavLst>
                                        <p:tav tm="0">
                                          <p:val>
                                            <p:strVal val="#ppt_x"/>
                                          </p:val>
                                        </p:tav>
                                        <p:tav tm="100000">
                                          <p:val>
                                            <p:strVal val="#ppt_x"/>
                                          </p:val>
                                        </p:tav>
                                      </p:tavLst>
                                    </p:anim>
                                    <p:anim calcmode="lin" valueType="num">
                                      <p:cBhvr additive="base">
                                        <p:cTn id="15" dur="3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6" name="Picture 4" descr="C:\Documents and Settings\Personal\My Documents\manganese pics\manganese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Rounded Rectangle 4"/>
          <p:cNvSpPr/>
          <p:nvPr/>
        </p:nvSpPr>
        <p:spPr>
          <a:xfrm>
            <a:off x="4114800" y="4648200"/>
            <a:ext cx="4724400" cy="1828800"/>
          </a:xfrm>
          <a:prstGeom prst="round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Manganese is also used as a key element of stainless steel alloys and some aluminum alloys. </a:t>
            </a:r>
            <a:endParaRPr lang="en-U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ounded Rectangle 5"/>
          <p:cNvSpPr/>
          <p:nvPr/>
        </p:nvSpPr>
        <p:spPr>
          <a:xfrm>
            <a:off x="228600" y="228600"/>
            <a:ext cx="3276600" cy="6172200"/>
          </a:xfrm>
          <a:prstGeom prst="round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It has paramagnetic properties, which means that it demonstrates strong magnetic characteristics in the presence of an external magnetic field. It, however, is not magnetic by itself. </a:t>
            </a:r>
            <a:endParaRPr lang="en-U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Rounded Rectangle 6"/>
          <p:cNvSpPr/>
          <p:nvPr/>
        </p:nvSpPr>
        <p:spPr>
          <a:xfrm>
            <a:off x="3962400" y="228600"/>
            <a:ext cx="4953000" cy="3886200"/>
          </a:xfrm>
          <a:prstGeom prst="round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Manganese is used as a key component in the iron and steel manufacturing industries. The processing of iron is the largest consuming sector of manganese and it contributes to about 85% of its production.</a:t>
            </a:r>
            <a:endParaRPr lang="en-U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33796"/>
                                        </p:tgtEl>
                                        <p:attrNameLst>
                                          <p:attrName>style.visibility</p:attrName>
                                        </p:attrNameLst>
                                      </p:cBhvr>
                                      <p:to>
                                        <p:strVal val="visible"/>
                                      </p:to>
                                    </p:set>
                                    <p:animEffect transition="in" filter="fade">
                                      <p:cBhvr>
                                        <p:cTn id="7" dur="1155" decel="100000"/>
                                        <p:tgtEl>
                                          <p:spTgt spid="33796"/>
                                        </p:tgtEl>
                                      </p:cBhvr>
                                    </p:animEffect>
                                    <p:animScale>
                                      <p:cBhvr>
                                        <p:cTn id="8" dur="1155" decel="100000"/>
                                        <p:tgtEl>
                                          <p:spTgt spid="33796"/>
                                        </p:tgtEl>
                                      </p:cBhvr>
                                      <p:from x="10000" y="10000"/>
                                      <p:to x="200000" y="450000"/>
                                    </p:animScale>
                                    <p:animScale>
                                      <p:cBhvr>
                                        <p:cTn id="9" dur="1845" accel="100000" fill="hold">
                                          <p:stCondLst>
                                            <p:cond delay="1155"/>
                                          </p:stCondLst>
                                        </p:cTn>
                                        <p:tgtEl>
                                          <p:spTgt spid="33796"/>
                                        </p:tgtEl>
                                      </p:cBhvr>
                                      <p:from x="200000" y="450000"/>
                                      <p:to x="100000" y="100000"/>
                                    </p:animScale>
                                    <p:set>
                                      <p:cBhvr>
                                        <p:cTn id="10" dur="1155" fill="hold"/>
                                        <p:tgtEl>
                                          <p:spTgt spid="33796"/>
                                        </p:tgtEl>
                                        <p:attrNameLst>
                                          <p:attrName>ppt_x</p:attrName>
                                        </p:attrNameLst>
                                      </p:cBhvr>
                                      <p:to>
                                        <p:strVal val="(0.5)"/>
                                      </p:to>
                                    </p:set>
                                    <p:anim from="(0.5)" to="(#ppt_x)" calcmode="lin" valueType="num">
                                      <p:cBhvr>
                                        <p:cTn id="11" dur="1845" accel="100000" fill="hold">
                                          <p:stCondLst>
                                            <p:cond delay="1155"/>
                                          </p:stCondLst>
                                        </p:cTn>
                                        <p:tgtEl>
                                          <p:spTgt spid="33796"/>
                                        </p:tgtEl>
                                        <p:attrNameLst>
                                          <p:attrName>ppt_x</p:attrName>
                                        </p:attrNameLst>
                                      </p:cBhvr>
                                    </p:anim>
                                    <p:set>
                                      <p:cBhvr>
                                        <p:cTn id="12" dur="1155" fill="hold"/>
                                        <p:tgtEl>
                                          <p:spTgt spid="33796"/>
                                        </p:tgtEl>
                                        <p:attrNameLst>
                                          <p:attrName>ppt_y</p:attrName>
                                        </p:attrNameLst>
                                      </p:cBhvr>
                                      <p:to>
                                        <p:strVal val="(#ppt_y+0.4)"/>
                                      </p:to>
                                    </p:set>
                                    <p:anim from="(#ppt_y+0.4)" to="(#ppt_y)" calcmode="lin" valueType="num">
                                      <p:cBhvr>
                                        <p:cTn id="13" dur="1845" accel="100000" fill="hold">
                                          <p:stCondLst>
                                            <p:cond delay="1155"/>
                                          </p:stCondLst>
                                        </p:cTn>
                                        <p:tgtEl>
                                          <p:spTgt spid="33796"/>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7" presetClass="entr" presetSubtype="0" fill="hold" grpId="0" nodeType="clickEffect">
                                  <p:stCondLst>
                                    <p:cond delay="0"/>
                                  </p:stCondLst>
                                  <p:iterate type="lt">
                                    <p:tmPct val="50000"/>
                                  </p:iterate>
                                  <p:childTnLst>
                                    <p:set>
                                      <p:cBhvr>
                                        <p:cTn id="17" dur="1" fill="hold">
                                          <p:stCondLst>
                                            <p:cond delay="0"/>
                                          </p:stCondLst>
                                        </p:cTn>
                                        <p:tgtEl>
                                          <p:spTgt spid="6"/>
                                        </p:tgtEl>
                                        <p:attrNameLst>
                                          <p:attrName>style.visibility</p:attrName>
                                        </p:attrNameLst>
                                      </p:cBhvr>
                                      <p:to>
                                        <p:strVal val="visible"/>
                                      </p:to>
                                    </p:set>
                                    <p:anim calcmode="discrete" valueType="clr">
                                      <p:cBhvr override="childStyle">
                                        <p:cTn id="18"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6"/>
                                        </p:tgtEl>
                                        <p:attrNameLst>
                                          <p:attrName>fillcolor</p:attrName>
                                        </p:attrNameLst>
                                      </p:cBhvr>
                                      <p:tavLst>
                                        <p:tav tm="0">
                                          <p:val>
                                            <p:clrVal>
                                              <a:schemeClr val="accent2"/>
                                            </p:clrVal>
                                          </p:val>
                                        </p:tav>
                                        <p:tav tm="50000">
                                          <p:val>
                                            <p:clrVal>
                                              <a:schemeClr val="hlink"/>
                                            </p:clrVal>
                                          </p:val>
                                        </p:tav>
                                      </p:tavLst>
                                    </p:anim>
                                    <p:set>
                                      <p:cBhvr>
                                        <p:cTn id="20" dur="80"/>
                                        <p:tgtEl>
                                          <p:spTgt spid="6"/>
                                        </p:tgtEl>
                                        <p:attrNameLst>
                                          <p:attrName>fill.type</p:attrName>
                                        </p:attrNameLst>
                                      </p:cBhvr>
                                      <p:to>
                                        <p:strVal val="solid"/>
                                      </p:to>
                                    </p:set>
                                  </p:childTnLst>
                                </p:cTn>
                              </p:par>
                            </p:childTnLst>
                          </p:cTn>
                        </p:par>
                      </p:childTnLst>
                    </p:cTn>
                  </p:par>
                  <p:par>
                    <p:cTn id="21" fill="hold">
                      <p:stCondLst>
                        <p:cond delay="indefinite"/>
                      </p:stCondLst>
                      <p:childTnLst>
                        <p:par>
                          <p:cTn id="22" fill="hold">
                            <p:stCondLst>
                              <p:cond delay="0"/>
                            </p:stCondLst>
                            <p:childTnLst>
                              <p:par>
                                <p:cTn id="23" presetID="27" presetClass="entr" presetSubtype="0" fill="hold" grpId="0" nodeType="clickEffect">
                                  <p:stCondLst>
                                    <p:cond delay="0"/>
                                  </p:stCondLst>
                                  <p:iterate type="lt">
                                    <p:tmPct val="50000"/>
                                  </p:iterate>
                                  <p:childTnLst>
                                    <p:set>
                                      <p:cBhvr>
                                        <p:cTn id="24" dur="1" fill="hold">
                                          <p:stCondLst>
                                            <p:cond delay="0"/>
                                          </p:stCondLst>
                                        </p:cTn>
                                        <p:tgtEl>
                                          <p:spTgt spid="7"/>
                                        </p:tgtEl>
                                        <p:attrNameLst>
                                          <p:attrName>style.visibility</p:attrName>
                                        </p:attrNameLst>
                                      </p:cBhvr>
                                      <p:to>
                                        <p:strVal val="visible"/>
                                      </p:to>
                                    </p:set>
                                    <p:anim calcmode="discrete" valueType="clr">
                                      <p:cBhvr override="childStyle">
                                        <p:cTn id="25"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7"/>
                                        </p:tgtEl>
                                        <p:attrNameLst>
                                          <p:attrName>fillcolor</p:attrName>
                                        </p:attrNameLst>
                                      </p:cBhvr>
                                      <p:tavLst>
                                        <p:tav tm="0">
                                          <p:val>
                                            <p:clrVal>
                                              <a:schemeClr val="accent2"/>
                                            </p:clrVal>
                                          </p:val>
                                        </p:tav>
                                        <p:tav tm="50000">
                                          <p:val>
                                            <p:clrVal>
                                              <a:schemeClr val="hlink"/>
                                            </p:clrVal>
                                          </p:val>
                                        </p:tav>
                                      </p:tavLst>
                                    </p:anim>
                                    <p:set>
                                      <p:cBhvr>
                                        <p:cTn id="27" dur="80"/>
                                        <p:tgtEl>
                                          <p:spTgt spid="7"/>
                                        </p:tgtEl>
                                        <p:attrNameLst>
                                          <p:attrName>fill.type</p:attrName>
                                        </p:attrNameLst>
                                      </p:cBhvr>
                                      <p:to>
                                        <p:strVal val="solid"/>
                                      </p:to>
                                    </p:set>
                                  </p:childTnLst>
                                </p:cTn>
                              </p:par>
                            </p:childTnLst>
                          </p:cTn>
                        </p:par>
                      </p:childTnLst>
                    </p:cTn>
                  </p:par>
                  <p:par>
                    <p:cTn id="28" fill="hold">
                      <p:stCondLst>
                        <p:cond delay="indefinite"/>
                      </p:stCondLst>
                      <p:childTnLst>
                        <p:par>
                          <p:cTn id="29" fill="hold">
                            <p:stCondLst>
                              <p:cond delay="0"/>
                            </p:stCondLst>
                            <p:childTnLst>
                              <p:par>
                                <p:cTn id="30" presetID="27" presetClass="entr" presetSubtype="0" fill="hold" grpId="0" nodeType="clickEffect">
                                  <p:stCondLst>
                                    <p:cond delay="0"/>
                                  </p:stCondLst>
                                  <p:iterate type="lt">
                                    <p:tmPct val="50000"/>
                                  </p:iterate>
                                  <p:childTnLst>
                                    <p:set>
                                      <p:cBhvr>
                                        <p:cTn id="31" dur="1" fill="hold">
                                          <p:stCondLst>
                                            <p:cond delay="0"/>
                                          </p:stCondLst>
                                        </p:cTn>
                                        <p:tgtEl>
                                          <p:spTgt spid="5"/>
                                        </p:tgtEl>
                                        <p:attrNameLst>
                                          <p:attrName>style.visibility</p:attrName>
                                        </p:attrNameLst>
                                      </p:cBhvr>
                                      <p:to>
                                        <p:strVal val="visible"/>
                                      </p:to>
                                    </p:set>
                                    <p:anim calcmode="discrete" valueType="clr">
                                      <p:cBhvr override="childStyle">
                                        <p:cTn id="32"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33" dur="80"/>
                                        <p:tgtEl>
                                          <p:spTgt spid="5"/>
                                        </p:tgtEl>
                                        <p:attrNameLst>
                                          <p:attrName>fillcolor</p:attrName>
                                        </p:attrNameLst>
                                      </p:cBhvr>
                                      <p:tavLst>
                                        <p:tav tm="0">
                                          <p:val>
                                            <p:clrVal>
                                              <a:schemeClr val="accent2"/>
                                            </p:clrVal>
                                          </p:val>
                                        </p:tav>
                                        <p:tav tm="50000">
                                          <p:val>
                                            <p:clrVal>
                                              <a:schemeClr val="hlink"/>
                                            </p:clrVal>
                                          </p:val>
                                        </p:tav>
                                      </p:tavLst>
                                    </p:anim>
                                    <p:set>
                                      <p:cBhvr>
                                        <p:cTn id="34"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bg>
      <p:bgPr>
        <a:gradFill flip="none" rotWithShape="1">
          <a:gsLst>
            <a:gs pos="40000">
              <a:srgbClr val="000082">
                <a:alpha val="58000"/>
              </a:srgbClr>
            </a:gs>
            <a:gs pos="26000">
              <a:srgbClr val="0047FF"/>
            </a:gs>
            <a:gs pos="28000">
              <a:srgbClr val="000082"/>
            </a:gs>
            <a:gs pos="42999">
              <a:srgbClr val="0047FF"/>
            </a:gs>
            <a:gs pos="58000">
              <a:srgbClr val="000082"/>
            </a:gs>
            <a:gs pos="72000">
              <a:srgbClr val="0047FF"/>
            </a:gs>
            <a:gs pos="87000">
              <a:srgbClr val="000082"/>
            </a:gs>
            <a:gs pos="100000">
              <a:srgbClr val="0047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Box 1"/>
          <p:cNvSpPr txBox="1"/>
          <p:nvPr/>
        </p:nvSpPr>
        <p:spPr>
          <a:xfrm>
            <a:off x="1371600" y="533400"/>
            <a:ext cx="6172200" cy="707886"/>
          </a:xfrm>
          <a:prstGeom prst="rect">
            <a:avLst/>
          </a:prstGeom>
          <a:noFill/>
        </p:spPr>
        <p:txBody>
          <a:bodyPr wrap="square" rtlCol="0">
            <a:spAutoFit/>
          </a:bodyPr>
          <a:lstStyle/>
          <a:p>
            <a:pPr algn="ctr"/>
            <a:r>
              <a:rPr lang="en-PH" sz="4000" b="1" dirty="0" smtClean="0">
                <a:ln w="381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Proponents:</a:t>
            </a:r>
            <a:endParaRPr lang="en-US" sz="4000" b="1" dirty="0">
              <a:ln w="381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TextBox 2"/>
          <p:cNvSpPr txBox="1"/>
          <p:nvPr/>
        </p:nvSpPr>
        <p:spPr>
          <a:xfrm>
            <a:off x="381000" y="1828800"/>
            <a:ext cx="5105400" cy="553998"/>
          </a:xfrm>
          <a:prstGeom prst="rect">
            <a:avLst/>
          </a:prstGeom>
          <a:noFill/>
        </p:spPr>
        <p:txBody>
          <a:bodyPr wrap="square" rtlCol="0">
            <a:spAutoFit/>
          </a:bodyPr>
          <a:lstStyle/>
          <a:p>
            <a:r>
              <a:rPr lang="en-PH" sz="3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Narrow" pitchFamily="34" charset="0"/>
              </a:rPr>
              <a:t>Anthea Khiara Celine N. Cortes </a:t>
            </a:r>
            <a:endParaRPr lang="en-US" sz="3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Narrow" pitchFamily="34" charset="0"/>
            </a:endParaRPr>
          </a:p>
        </p:txBody>
      </p:sp>
      <p:sp>
        <p:nvSpPr>
          <p:cNvPr id="4" name="TextBox 3"/>
          <p:cNvSpPr txBox="1"/>
          <p:nvPr/>
        </p:nvSpPr>
        <p:spPr>
          <a:xfrm>
            <a:off x="381000" y="3505200"/>
            <a:ext cx="2895600" cy="553998"/>
          </a:xfrm>
          <a:prstGeom prst="rect">
            <a:avLst/>
          </a:prstGeom>
          <a:noFill/>
        </p:spPr>
        <p:txBody>
          <a:bodyPr wrap="square" rtlCol="0">
            <a:spAutoFit/>
          </a:bodyPr>
          <a:lstStyle/>
          <a:p>
            <a:r>
              <a:rPr lang="en-PH" sz="3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Narrow" pitchFamily="34" charset="0"/>
              </a:rPr>
              <a:t>Mark Eric Dale</a:t>
            </a:r>
            <a:endParaRPr lang="en-US" sz="3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Narrow" pitchFamily="34" charset="0"/>
            </a:endParaRPr>
          </a:p>
        </p:txBody>
      </p:sp>
      <p:sp>
        <p:nvSpPr>
          <p:cNvPr id="5" name="TextBox 4"/>
          <p:cNvSpPr txBox="1"/>
          <p:nvPr/>
        </p:nvSpPr>
        <p:spPr>
          <a:xfrm>
            <a:off x="457200" y="5181600"/>
            <a:ext cx="3810000" cy="553998"/>
          </a:xfrm>
          <a:prstGeom prst="rect">
            <a:avLst/>
          </a:prstGeom>
          <a:noFill/>
        </p:spPr>
        <p:txBody>
          <a:bodyPr wrap="square" rtlCol="0">
            <a:spAutoFit/>
          </a:bodyPr>
          <a:lstStyle/>
          <a:p>
            <a:r>
              <a:rPr lang="en-PH" sz="3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Narrow" pitchFamily="34" charset="0"/>
              </a:rPr>
              <a:t>Ada Lovelace Tabanao</a:t>
            </a:r>
            <a:endParaRPr lang="en-US" sz="3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Narrow" pitchFamily="34" charset="0"/>
            </a:endParaRPr>
          </a:p>
        </p:txBody>
      </p:sp>
      <p:sp>
        <p:nvSpPr>
          <p:cNvPr id="6" name="Left Arrow 5"/>
          <p:cNvSpPr/>
          <p:nvPr/>
        </p:nvSpPr>
        <p:spPr>
          <a:xfrm>
            <a:off x="3352800" y="3200400"/>
            <a:ext cx="5638800" cy="1143000"/>
          </a:xfrm>
          <a:prstGeom prst="left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Industrialist</a:t>
            </a: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Left Arrow 6"/>
          <p:cNvSpPr/>
          <p:nvPr/>
        </p:nvSpPr>
        <p:spPr>
          <a:xfrm>
            <a:off x="5562600" y="1600200"/>
            <a:ext cx="3352800" cy="1066800"/>
          </a:xfrm>
          <a:prstGeom prst="lef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Economist</a:t>
            </a: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8" name="Left Arrow 7"/>
          <p:cNvSpPr/>
          <p:nvPr/>
        </p:nvSpPr>
        <p:spPr>
          <a:xfrm>
            <a:off x="4114800" y="4953000"/>
            <a:ext cx="4800600" cy="1066800"/>
          </a:xfrm>
          <a:prstGeom prst="lef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Geologist</a:t>
            </a: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7" presetClass="entr" presetSubtype="0" fill="hold" grpId="0" nodeType="clickEffect">
                                  <p:stCondLst>
                                    <p:cond delay="0"/>
                                  </p:stCondLst>
                                  <p:iterate type="lt">
                                    <p:tmPct val="50000"/>
                                  </p:iterate>
                                  <p:childTnLst>
                                    <p:set>
                                      <p:cBhvr>
                                        <p:cTn id="12" dur="1" fill="hold">
                                          <p:stCondLst>
                                            <p:cond delay="0"/>
                                          </p:stCondLst>
                                        </p:cTn>
                                        <p:tgtEl>
                                          <p:spTgt spid="3"/>
                                        </p:tgtEl>
                                        <p:attrNameLst>
                                          <p:attrName>style.visibility</p:attrName>
                                        </p:attrNameLst>
                                      </p:cBhvr>
                                      <p:to>
                                        <p:strVal val="visible"/>
                                      </p:to>
                                    </p:set>
                                    <p:anim calcmode="discrete" valueType="clr">
                                      <p:cBhvr override="childStyle">
                                        <p:cTn id="13" dur="50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4" dur="500"/>
                                        <p:tgtEl>
                                          <p:spTgt spid="3"/>
                                        </p:tgtEl>
                                        <p:attrNameLst>
                                          <p:attrName>fillcolor</p:attrName>
                                        </p:attrNameLst>
                                      </p:cBhvr>
                                      <p:tavLst>
                                        <p:tav tm="0">
                                          <p:val>
                                            <p:clrVal>
                                              <a:schemeClr val="accent2"/>
                                            </p:clrVal>
                                          </p:val>
                                        </p:tav>
                                        <p:tav tm="50000">
                                          <p:val>
                                            <p:clrVal>
                                              <a:schemeClr val="hlink"/>
                                            </p:clrVal>
                                          </p:val>
                                        </p:tav>
                                      </p:tavLst>
                                    </p:anim>
                                    <p:set>
                                      <p:cBhvr>
                                        <p:cTn id="15" dur="500"/>
                                        <p:tgtEl>
                                          <p:spTgt spid="3"/>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strips(downLeft)">
                                      <p:cBhvr>
                                        <p:cTn id="20" dur="3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7" presetClass="entr" presetSubtype="0" fill="hold" grpId="0" nodeType="clickEffect">
                                  <p:stCondLst>
                                    <p:cond delay="0"/>
                                  </p:stCondLst>
                                  <p:iterate type="lt">
                                    <p:tmPct val="50000"/>
                                  </p:iterate>
                                  <p:childTnLst>
                                    <p:set>
                                      <p:cBhvr>
                                        <p:cTn id="24" dur="1" fill="hold">
                                          <p:stCondLst>
                                            <p:cond delay="0"/>
                                          </p:stCondLst>
                                        </p:cTn>
                                        <p:tgtEl>
                                          <p:spTgt spid="4"/>
                                        </p:tgtEl>
                                        <p:attrNameLst>
                                          <p:attrName>style.visibility</p:attrName>
                                        </p:attrNameLst>
                                      </p:cBhvr>
                                      <p:to>
                                        <p:strVal val="visible"/>
                                      </p:to>
                                    </p:set>
                                    <p:anim calcmode="discrete" valueType="clr">
                                      <p:cBhvr override="childStyle">
                                        <p:cTn id="25"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4"/>
                                        </p:tgtEl>
                                        <p:attrNameLst>
                                          <p:attrName>fillcolor</p:attrName>
                                        </p:attrNameLst>
                                      </p:cBhvr>
                                      <p:tavLst>
                                        <p:tav tm="0">
                                          <p:val>
                                            <p:clrVal>
                                              <a:schemeClr val="accent2"/>
                                            </p:clrVal>
                                          </p:val>
                                        </p:tav>
                                        <p:tav tm="50000">
                                          <p:val>
                                            <p:clrVal>
                                              <a:schemeClr val="hlink"/>
                                            </p:clrVal>
                                          </p:val>
                                        </p:tav>
                                      </p:tavLst>
                                    </p:anim>
                                    <p:set>
                                      <p:cBhvr>
                                        <p:cTn id="27" dur="80"/>
                                        <p:tgtEl>
                                          <p:spTgt spid="4"/>
                                        </p:tgtEl>
                                        <p:attrNameLst>
                                          <p:attrName>fill.type</p:attrName>
                                        </p:attrNameLst>
                                      </p:cBhvr>
                                      <p:to>
                                        <p:strVal val="solid"/>
                                      </p:to>
                                    </p:se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strips(downLeft)">
                                      <p:cBhvr>
                                        <p:cTn id="32" dur="2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7" presetClass="entr" presetSubtype="0" fill="hold" grpId="0" nodeType="clickEffect">
                                  <p:stCondLst>
                                    <p:cond delay="0"/>
                                  </p:stCondLst>
                                  <p:iterate type="lt">
                                    <p:tmPct val="50000"/>
                                  </p:iterate>
                                  <p:childTnLst>
                                    <p:set>
                                      <p:cBhvr>
                                        <p:cTn id="36" dur="1" fill="hold">
                                          <p:stCondLst>
                                            <p:cond delay="0"/>
                                          </p:stCondLst>
                                        </p:cTn>
                                        <p:tgtEl>
                                          <p:spTgt spid="5"/>
                                        </p:tgtEl>
                                        <p:attrNameLst>
                                          <p:attrName>style.visibility</p:attrName>
                                        </p:attrNameLst>
                                      </p:cBhvr>
                                      <p:to>
                                        <p:strVal val="visible"/>
                                      </p:to>
                                    </p:set>
                                    <p:anim calcmode="discrete" valueType="clr">
                                      <p:cBhvr override="childStyle">
                                        <p:cTn id="3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38" dur="80"/>
                                        <p:tgtEl>
                                          <p:spTgt spid="5"/>
                                        </p:tgtEl>
                                        <p:attrNameLst>
                                          <p:attrName>fillcolor</p:attrName>
                                        </p:attrNameLst>
                                      </p:cBhvr>
                                      <p:tavLst>
                                        <p:tav tm="0">
                                          <p:val>
                                            <p:clrVal>
                                              <a:schemeClr val="accent2"/>
                                            </p:clrVal>
                                          </p:val>
                                        </p:tav>
                                        <p:tav tm="50000">
                                          <p:val>
                                            <p:clrVal>
                                              <a:schemeClr val="hlink"/>
                                            </p:clrVal>
                                          </p:val>
                                        </p:tav>
                                      </p:tavLst>
                                    </p:anim>
                                    <p:set>
                                      <p:cBhvr>
                                        <p:cTn id="39" dur="80"/>
                                        <p:tgtEl>
                                          <p:spTgt spid="5"/>
                                        </p:tgtEl>
                                        <p:attrNameLst>
                                          <p:attrName>fill.type</p:attrName>
                                        </p:attrNameLst>
                                      </p:cBhvr>
                                      <p:to>
                                        <p:strVal val="solid"/>
                                      </p:to>
                                    </p:set>
                                  </p:childTnLst>
                                </p:cTn>
                              </p:par>
                            </p:childTnLst>
                          </p:cTn>
                        </p:par>
                      </p:childTnLst>
                    </p:cTn>
                  </p:par>
                  <p:par>
                    <p:cTn id="40" fill="hold">
                      <p:stCondLst>
                        <p:cond delay="indefinite"/>
                      </p:stCondLst>
                      <p:childTnLst>
                        <p:par>
                          <p:cTn id="41" fill="hold">
                            <p:stCondLst>
                              <p:cond delay="0"/>
                            </p:stCondLst>
                            <p:childTnLst>
                              <p:par>
                                <p:cTn id="42" presetID="18" presetClass="entr" presetSubtype="12"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strips(downLeft)">
                                      <p:cBhvr>
                                        <p:cTn id="4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P spid="7"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11" name="Rounded Rectangle 10"/>
          <p:cNvSpPr/>
          <p:nvPr/>
        </p:nvSpPr>
        <p:spPr>
          <a:xfrm>
            <a:off x="381000" y="609600"/>
            <a:ext cx="8305800" cy="2514600"/>
          </a:xfrm>
          <a:prstGeom prst="roundRect">
            <a:avLst/>
          </a:prstGeom>
          <a:gradFill>
            <a:gsLst>
              <a:gs pos="35000">
                <a:schemeClr val="accent1">
                  <a:tint val="37000"/>
                  <a:satMod val="300000"/>
                </a:schemeClr>
              </a:gs>
              <a:gs pos="100000">
                <a:schemeClr val="accent1">
                  <a:tint val="15000"/>
                  <a:satMod val="350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dirty="0" smtClean="0"/>
          </a:p>
          <a:p>
            <a:pPr algn="ctr"/>
            <a:r>
              <a:rPr lang="en-US" sz="2400" dirty="0" smtClean="0"/>
              <a:t>Manganese is a reactive element that easily combines with ions in water and air. In the Earth, manganese is found in a number of minerals of different chemical and physical properties, but is never found as a free metal in nature. The most important mineral is </a:t>
            </a:r>
            <a:r>
              <a:rPr lang="en-US" sz="2400" b="1" i="1" dirty="0" smtClean="0"/>
              <a:t>pyrolusite</a:t>
            </a:r>
            <a:r>
              <a:rPr lang="en-US" sz="2400" dirty="0" smtClean="0"/>
              <a:t>, because it is the main ore mineral for manganese. </a:t>
            </a:r>
            <a:r>
              <a:rPr lang="en-US" dirty="0" smtClean="0"/>
              <a:t/>
            </a:r>
            <a:br>
              <a:rPr lang="en-US" dirty="0" smtClean="0"/>
            </a:br>
            <a:endParaRPr lang="en-US" dirty="0"/>
          </a:p>
        </p:txBody>
      </p:sp>
      <p:sp>
        <p:nvSpPr>
          <p:cNvPr id="12" name="Rounded Rectangle 11"/>
          <p:cNvSpPr/>
          <p:nvPr/>
        </p:nvSpPr>
        <p:spPr>
          <a:xfrm>
            <a:off x="381000" y="3352800"/>
            <a:ext cx="8382000" cy="30480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400" dirty="0" smtClean="0"/>
              <a:t>Trace amounts of manganese are very important for a better health </a:t>
            </a:r>
            <a:r>
              <a:rPr lang="en-US" sz="2400" dirty="0" err="1" smtClean="0"/>
              <a:t>coondition</a:t>
            </a:r>
            <a:r>
              <a:rPr lang="en-US" sz="2400" dirty="0" smtClean="0"/>
              <a:t>. It makes bones strong yet flexible, and it aids the body in absorbing Vitamin B1.  It is also an important activator for the body to use enzymes.  As little as 0.00002% Mn in the human body is essential.  Studies have shown that lack of manganese leads to infertility in animals. </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p:cTn id="7" dur="3000" fill="hold"/>
                                        <p:tgtEl>
                                          <p:spTgt spid="18434"/>
                                        </p:tgtEl>
                                        <p:attrNameLst>
                                          <p:attrName>ppt_x</p:attrName>
                                        </p:attrNameLst>
                                      </p:cBhvr>
                                      <p:tavLst>
                                        <p:tav tm="0">
                                          <p:val>
                                            <p:strVal val="#ppt_x-.2"/>
                                          </p:val>
                                        </p:tav>
                                        <p:tav tm="100000">
                                          <p:val>
                                            <p:strVal val="#ppt_x"/>
                                          </p:val>
                                        </p:tav>
                                      </p:tavLst>
                                    </p:anim>
                                    <p:anim calcmode="lin" valueType="num">
                                      <p:cBhvr>
                                        <p:cTn id="8" dur="3000" fill="hold"/>
                                        <p:tgtEl>
                                          <p:spTgt spid="18434"/>
                                        </p:tgtEl>
                                        <p:attrNameLst>
                                          <p:attrName>ppt_y</p:attrName>
                                        </p:attrNameLst>
                                      </p:cBhvr>
                                      <p:tavLst>
                                        <p:tav tm="0">
                                          <p:val>
                                            <p:strVal val="#ppt_y"/>
                                          </p:val>
                                        </p:tav>
                                        <p:tav tm="100000">
                                          <p:val>
                                            <p:strVal val="#ppt_y"/>
                                          </p:val>
                                        </p:tav>
                                      </p:tavLst>
                                    </p:anim>
                                    <p:animEffect transition="in" filter="wipe(right)" prLst="gradientSize: 0.1">
                                      <p:cBhvr>
                                        <p:cTn id="9" dur="3000"/>
                                        <p:tgtEl>
                                          <p:spTgt spid="18434"/>
                                        </p:tgtEl>
                                      </p:cBhvr>
                                    </p:animEffec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1"/>
                                          </p:val>
                                        </p:tav>
                                        <p:tav tm="100000">
                                          <p:val>
                                            <p:strVal val="#ppt_x"/>
                                          </p:val>
                                        </p:tav>
                                      </p:tavLst>
                                    </p:anim>
                                    <p:anim calcmode="lin" valueType="num">
                                      <p:cBhvr>
                                        <p:cTn id="16" dur="1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1"/>
                                          </p:val>
                                        </p:tav>
                                        <p:tav tm="100000">
                                          <p:val>
                                            <p:strVal val="#ppt_x"/>
                                          </p:val>
                                        </p:tav>
                                      </p:tavLst>
                                    </p:anim>
                                    <p:anim calcmode="lin" valueType="num">
                                      <p:cBhvr>
                                        <p:cTn id="23"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3" name="Picture 3" descr="C:\Documents and Settings\Personal\My Documents\manganese pics\Mineraly.sk_-_psilomelan.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 name="Rounded Rectangle 3"/>
          <p:cNvSpPr/>
          <p:nvPr/>
        </p:nvSpPr>
        <p:spPr>
          <a:xfrm>
            <a:off x="457200" y="381000"/>
            <a:ext cx="8305800" cy="685800"/>
          </a:xfrm>
          <a:prstGeom prst="round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Sources of Manganese</a:t>
            </a:r>
            <a:endParaRPr lang="en-US" sz="4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Snip Diagonal Corner Rectangle 4"/>
          <p:cNvSpPr/>
          <p:nvPr/>
        </p:nvSpPr>
        <p:spPr>
          <a:xfrm>
            <a:off x="304800" y="1447800"/>
            <a:ext cx="8534400" cy="2819400"/>
          </a:xfrm>
          <a:prstGeom prst="snip2Diag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Over 80% of the known world manganese resources are found in South Africa and Ukraine. Other important manganese deposits are in China, Australia, Brazil, Gabon, India, and Mexico. The United States imports manganese ore because the manganese resources in the U.S. are relatively low in manganese content per ton of ore. Importing these ores is presently more economic than mining them locally. </a:t>
            </a:r>
            <a:endParaRPr lang="en-US" sz="2400" dirty="0"/>
          </a:p>
        </p:txBody>
      </p:sp>
      <p:sp>
        <p:nvSpPr>
          <p:cNvPr id="6" name="Snip Diagonal Corner Rectangle 5"/>
          <p:cNvSpPr/>
          <p:nvPr/>
        </p:nvSpPr>
        <p:spPr>
          <a:xfrm>
            <a:off x="381000" y="4648200"/>
            <a:ext cx="8382000" cy="1981200"/>
          </a:xfrm>
          <a:prstGeom prst="snip2Diag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smtClean="0"/>
          </a:p>
          <a:p>
            <a:pPr algn="ctr"/>
            <a:r>
              <a:rPr lang="en-US" sz="2400" dirty="0" smtClean="0"/>
              <a:t>Most manganese ore imported to the United States is used to manufacture intermediate manganese ferroalloy products and electrolytic manganese for use in dry-cell batteries. Only a small amount of the ore is directly used in the steel making process. </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5843"/>
                                        </p:tgtEl>
                                        <p:attrNameLst>
                                          <p:attrName>style.visibility</p:attrName>
                                        </p:attrNameLst>
                                      </p:cBhvr>
                                      <p:to>
                                        <p:strVal val="visible"/>
                                      </p:to>
                                    </p:set>
                                    <p:anim calcmode="lin" valueType="num">
                                      <p:cBhvr>
                                        <p:cTn id="7" dur="3000" fill="hold"/>
                                        <p:tgtEl>
                                          <p:spTgt spid="35843"/>
                                        </p:tgtEl>
                                        <p:attrNameLst>
                                          <p:attrName>ppt_w</p:attrName>
                                        </p:attrNameLst>
                                      </p:cBhvr>
                                      <p:tavLst>
                                        <p:tav tm="0">
                                          <p:val>
                                            <p:strVal val="#ppt_w+.3"/>
                                          </p:val>
                                        </p:tav>
                                        <p:tav tm="100000">
                                          <p:val>
                                            <p:strVal val="#ppt_w"/>
                                          </p:val>
                                        </p:tav>
                                      </p:tavLst>
                                    </p:anim>
                                    <p:anim calcmode="lin" valueType="num">
                                      <p:cBhvr>
                                        <p:cTn id="8" dur="3000" fill="hold"/>
                                        <p:tgtEl>
                                          <p:spTgt spid="35843"/>
                                        </p:tgtEl>
                                        <p:attrNameLst>
                                          <p:attrName>ppt_h</p:attrName>
                                        </p:attrNameLst>
                                      </p:cBhvr>
                                      <p:tavLst>
                                        <p:tav tm="0">
                                          <p:val>
                                            <p:strVal val="#ppt_h"/>
                                          </p:val>
                                        </p:tav>
                                        <p:tav tm="100000">
                                          <p:val>
                                            <p:strVal val="#ppt_h"/>
                                          </p:val>
                                        </p:tav>
                                      </p:tavLst>
                                    </p:anim>
                                    <p:animEffect transition="in" filter="fade">
                                      <p:cBhvr>
                                        <p:cTn id="9" dur="3000"/>
                                        <p:tgtEl>
                                          <p:spTgt spid="35843"/>
                                        </p:tgtEl>
                                      </p:cBhvr>
                                    </p:animEffec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anim calcmode="lin" valueType="num">
                                      <p:cBhvr>
                                        <p:cTn id="15" dur="500" fill="hold"/>
                                        <p:tgtEl>
                                          <p:spTgt spid="4"/>
                                        </p:tgtEl>
                                        <p:attrNameLst>
                                          <p:attrName>ppt_x</p:attrName>
                                        </p:attrNameLst>
                                      </p:cBhvr>
                                      <p:tavLst>
                                        <p:tav tm="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anim calcmode="lin" valueType="num">
                                      <p:cBhvr>
                                        <p:cTn id="22" dur="500" fill="hold"/>
                                        <p:tgtEl>
                                          <p:spTgt spid="5"/>
                                        </p:tgtEl>
                                        <p:attrNameLst>
                                          <p:attrName>ppt_x</p:attrName>
                                        </p:attrNameLst>
                                      </p:cBhvr>
                                      <p:tavLst>
                                        <p:tav tm="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0" presetClass="entr" presetSubtype="0" fill="hold" grpId="0" nodeType="clickEffect">
                                  <p:stCondLst>
                                    <p:cond delay="0"/>
                                  </p:stCondLst>
                                  <p:iterate type="lt">
                                    <p:tmPct val="10000"/>
                                  </p:iterate>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anim calcmode="lin" valueType="num">
                                      <p:cBhvr>
                                        <p:cTn id="29" dur="500" fill="hold"/>
                                        <p:tgtEl>
                                          <p:spTgt spid="6"/>
                                        </p:tgtEl>
                                        <p:attrNameLst>
                                          <p:attrName>ppt_x</p:attrName>
                                        </p:attrNameLst>
                                      </p:cBhvr>
                                      <p:tavLst>
                                        <p:tav tm="0">
                                          <p:val>
                                            <p:strVal val="#ppt_x-.1"/>
                                          </p:val>
                                        </p:tav>
                                        <p:tav tm="100000">
                                          <p:val>
                                            <p:strVal val="#ppt_x"/>
                                          </p:val>
                                        </p:tav>
                                      </p:tavLst>
                                    </p:anim>
                                    <p:anim calcmode="lin" valueType="num">
                                      <p:cBhvr>
                                        <p:cTn id="30"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1624</TotalTime>
  <Words>3384</Words>
  <Application>Microsoft Office PowerPoint</Application>
  <PresentationFormat>On-screen Show (4:3)</PresentationFormat>
  <Paragraphs>616</Paragraphs>
  <Slides>70</Slides>
  <Notes>0</Notes>
  <HiddenSlides>0</HiddenSlides>
  <MMClips>0</MMClips>
  <ScaleCrop>false</ScaleCrop>
  <HeadingPairs>
    <vt:vector size="4" baseType="variant">
      <vt:variant>
        <vt:lpstr>Theme</vt:lpstr>
      </vt:variant>
      <vt:variant>
        <vt:i4>1</vt:i4>
      </vt:variant>
      <vt:variant>
        <vt:lpstr>Slide Titles</vt:lpstr>
      </vt:variant>
      <vt:variant>
        <vt:i4>70</vt:i4>
      </vt:variant>
    </vt:vector>
  </HeadingPairs>
  <TitlesOfParts>
    <vt:vector size="71" baseType="lpstr">
      <vt:lpstr>Office Theme</vt:lpstr>
      <vt:lpstr>Manganese, Phosphate  and  Coal Mining</vt:lpstr>
      <vt:lpstr>Introduction</vt:lpstr>
      <vt:lpstr>Slide 3</vt:lpstr>
      <vt:lpstr>Slide 4</vt:lpstr>
      <vt:lpstr>Manganese</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Cost  of  Mining</vt:lpstr>
      <vt:lpstr>Theoretical 5,000 Tons Per Day Open Pit Cost Model</vt:lpstr>
      <vt:lpstr>Slide 54</vt:lpstr>
      <vt:lpstr>Slide 55</vt:lpstr>
      <vt:lpstr>Slide 56</vt:lpstr>
      <vt:lpstr>Slide 57</vt:lpstr>
      <vt:lpstr>Slide 58</vt:lpstr>
      <vt:lpstr>Environmental  and  Social Impact</vt:lpstr>
      <vt:lpstr>For Manganese Mining:</vt:lpstr>
      <vt:lpstr>For Manganese Mining:</vt:lpstr>
      <vt:lpstr>For Phosphate Mining:</vt:lpstr>
      <vt:lpstr>Slide 63</vt:lpstr>
      <vt:lpstr>For Coal Mining:</vt:lpstr>
      <vt:lpstr>Slide 65</vt:lpstr>
      <vt:lpstr>Conclusion</vt:lpstr>
      <vt:lpstr>Recommendation</vt:lpstr>
      <vt:lpstr>Slide 68</vt:lpstr>
      <vt:lpstr>Slide 69</vt:lpstr>
      <vt:lpstr>Slide 70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Manganese, Phosphate and Coal Mining: A Comparative Study</dc:title>
  <dc:creator>Personal</dc:creator>
  <cp:lastModifiedBy>Personal</cp:lastModifiedBy>
  <cp:revision>165</cp:revision>
  <dcterms:created xsi:type="dcterms:W3CDTF">2010-07-04T19:44:45Z</dcterms:created>
  <dcterms:modified xsi:type="dcterms:W3CDTF">2010-07-13T04:54:08Z</dcterms:modified>
</cp:coreProperties>
</file>